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1" r:id="rId1"/>
  </p:sldMasterIdLst>
  <p:notesMasterIdLst>
    <p:notesMasterId r:id="rId29"/>
  </p:notesMasterIdLst>
  <p:sldIdLst>
    <p:sldId id="256" r:id="rId2"/>
    <p:sldId id="273" r:id="rId3"/>
    <p:sldId id="272" r:id="rId4"/>
    <p:sldId id="303" r:id="rId5"/>
    <p:sldId id="297" r:id="rId6"/>
    <p:sldId id="301" r:id="rId7"/>
    <p:sldId id="304" r:id="rId8"/>
    <p:sldId id="302" r:id="rId9"/>
    <p:sldId id="314" r:id="rId10"/>
    <p:sldId id="306" r:id="rId11"/>
    <p:sldId id="307" r:id="rId12"/>
    <p:sldId id="308" r:id="rId13"/>
    <p:sldId id="310" r:id="rId14"/>
    <p:sldId id="311" r:id="rId15"/>
    <p:sldId id="316" r:id="rId16"/>
    <p:sldId id="318" r:id="rId17"/>
    <p:sldId id="317" r:id="rId18"/>
    <p:sldId id="321" r:id="rId19"/>
    <p:sldId id="282" r:id="rId20"/>
    <p:sldId id="319" r:id="rId21"/>
    <p:sldId id="320" r:id="rId22"/>
    <p:sldId id="322" r:id="rId23"/>
    <p:sldId id="323" r:id="rId24"/>
    <p:sldId id="324" r:id="rId25"/>
    <p:sldId id="325" r:id="rId26"/>
    <p:sldId id="298" r:id="rId27"/>
    <p:sldId id="270" r:id="rId2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6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7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126" y="5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7F29E0D-B160-4714-B010-82C1C110A5AD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8D5B448-E9D0-44C9-8B2F-3C89A0643063}">
      <dgm:prSet phldrT="[Текст]"/>
      <dgm:spPr/>
      <dgm:t>
        <a:bodyPr/>
        <a:lstStyle/>
        <a:p>
          <a:r>
            <a:rPr lang="ru-RU" dirty="0">
              <a:latin typeface="Arial" panose="020B0604020202020204" pitchFamily="34" charset="0"/>
              <a:cs typeface="Arial" panose="020B0604020202020204" pitchFamily="34" charset="0"/>
            </a:rPr>
            <a:t>Повышенная безопасность деревянного дома зависит от двух основных факторов: легкости древесины и технологии строительства</a:t>
          </a:r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.</a:t>
          </a:r>
          <a:endParaRPr lang="ru-RU" dirty="0"/>
        </a:p>
      </dgm:t>
    </dgm:pt>
    <dgm:pt modelId="{104E7932-F07C-43BD-8694-CA0AE28106EA}" type="parTrans" cxnId="{71167F0F-6095-4E63-A5BE-C7270FD4DEF2}">
      <dgm:prSet/>
      <dgm:spPr/>
      <dgm:t>
        <a:bodyPr/>
        <a:lstStyle/>
        <a:p>
          <a:endParaRPr lang="ru-RU"/>
        </a:p>
      </dgm:t>
    </dgm:pt>
    <dgm:pt modelId="{23018BD5-1ACF-4B93-9FDC-30D7FF624E0E}" type="sibTrans" cxnId="{71167F0F-6095-4E63-A5BE-C7270FD4DEF2}">
      <dgm:prSet/>
      <dgm:spPr/>
      <dgm:t>
        <a:bodyPr/>
        <a:lstStyle/>
        <a:p>
          <a:endParaRPr lang="ru-RU"/>
        </a:p>
      </dgm:t>
    </dgm:pt>
    <dgm:pt modelId="{A63AFC4B-A054-45CA-BD12-E3D763BAA69D}">
      <dgm:prSet phldrT="[Текст]" phldr="1"/>
      <dgm:spPr/>
      <dgm:t>
        <a:bodyPr/>
        <a:lstStyle/>
        <a:p>
          <a:pPr>
            <a:buFont typeface="Arial" panose="020B0604020202020204" pitchFamily="34" charset="0"/>
            <a:buNone/>
          </a:pPr>
          <a:endParaRPr lang="ru-RU" dirty="0"/>
        </a:p>
      </dgm:t>
    </dgm:pt>
    <dgm:pt modelId="{AE25A05A-F1B9-470B-BAD1-28CE80C35A77}" type="parTrans" cxnId="{863A2876-8539-4D09-8EF4-553C08F30C8E}">
      <dgm:prSet/>
      <dgm:spPr/>
      <dgm:t>
        <a:bodyPr/>
        <a:lstStyle/>
        <a:p>
          <a:endParaRPr lang="ru-RU"/>
        </a:p>
      </dgm:t>
    </dgm:pt>
    <dgm:pt modelId="{CB846343-D402-4E14-9445-C41A58D4BECC}" type="sibTrans" cxnId="{863A2876-8539-4D09-8EF4-553C08F30C8E}">
      <dgm:prSet/>
      <dgm:spPr/>
      <dgm:t>
        <a:bodyPr/>
        <a:lstStyle/>
        <a:p>
          <a:endParaRPr lang="ru-RU"/>
        </a:p>
      </dgm:t>
    </dgm:pt>
    <dgm:pt modelId="{7C9981A4-9018-425D-9341-86EA5321A605}">
      <dgm:prSet phldrT="[Текст]"/>
      <dgm:spPr/>
      <dgm:t>
        <a:bodyPr/>
        <a:lstStyle/>
        <a:p>
          <a:r>
            <a:rPr lang="ru-RU" dirty="0"/>
            <a:t>Сейсмические испытания показали, что здания из клееных панелей могут выдерживать сильнейшие землетрясения без потери прочности и долговечности. </a:t>
          </a:r>
        </a:p>
      </dgm:t>
    </dgm:pt>
    <dgm:pt modelId="{F8FE4E15-C947-415F-A7B0-F9E4D851FC22}" type="parTrans" cxnId="{BD1A2ABD-F3C8-4BB2-A7CF-3135BDB873BD}">
      <dgm:prSet/>
      <dgm:spPr/>
      <dgm:t>
        <a:bodyPr/>
        <a:lstStyle/>
        <a:p>
          <a:endParaRPr lang="ru-RU"/>
        </a:p>
      </dgm:t>
    </dgm:pt>
    <dgm:pt modelId="{47168D4A-2C05-4344-A405-9041878ED605}" type="sibTrans" cxnId="{BD1A2ABD-F3C8-4BB2-A7CF-3135BDB873BD}">
      <dgm:prSet/>
      <dgm:spPr/>
      <dgm:t>
        <a:bodyPr/>
        <a:lstStyle/>
        <a:p>
          <a:endParaRPr lang="ru-RU"/>
        </a:p>
      </dgm:t>
    </dgm:pt>
    <dgm:pt modelId="{04AD6488-A955-489E-A124-16DF806A70F7}" type="pres">
      <dgm:prSet presAssocID="{17F29E0D-B160-4714-B010-82C1C110A5A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27456F3-8B41-47E9-B98C-3A89FF7669C6}" type="pres">
      <dgm:prSet presAssocID="{F8D5B448-E9D0-44C9-8B2F-3C89A0643063}" presName="parentText" presStyleLbl="node1" presStyleIdx="0" presStyleCnt="2" custLinFactNeighborX="-5302" custLinFactNeighborY="-2120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DEBC390-AD3B-44B9-ADF4-5BDB64FAB90E}" type="pres">
      <dgm:prSet presAssocID="{F8D5B448-E9D0-44C9-8B2F-3C89A0643063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D8393F0-73D5-4449-B32B-50FCA59AECC1}" type="pres">
      <dgm:prSet presAssocID="{7C9981A4-9018-425D-9341-86EA5321A605}" presName="parentText" presStyleLbl="node1" presStyleIdx="1" presStyleCnt="2" custLinFactY="-1559" custLinFactNeighborX="-5302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9D61BD7-4FE7-4B25-AE80-EB0C28EBEFD1}" type="presOf" srcId="{A63AFC4B-A054-45CA-BD12-E3D763BAA69D}" destId="{9DEBC390-AD3B-44B9-ADF4-5BDB64FAB90E}" srcOrd="0" destOrd="0" presId="urn:microsoft.com/office/officeart/2005/8/layout/vList2"/>
    <dgm:cxn modelId="{71167F0F-6095-4E63-A5BE-C7270FD4DEF2}" srcId="{17F29E0D-B160-4714-B010-82C1C110A5AD}" destId="{F8D5B448-E9D0-44C9-8B2F-3C89A0643063}" srcOrd="0" destOrd="0" parTransId="{104E7932-F07C-43BD-8694-CA0AE28106EA}" sibTransId="{23018BD5-1ACF-4B93-9FDC-30D7FF624E0E}"/>
    <dgm:cxn modelId="{9F26E76E-6CE8-4CF0-8F6D-70788E83BC02}" type="presOf" srcId="{17F29E0D-B160-4714-B010-82C1C110A5AD}" destId="{04AD6488-A955-489E-A124-16DF806A70F7}" srcOrd="0" destOrd="0" presId="urn:microsoft.com/office/officeart/2005/8/layout/vList2"/>
    <dgm:cxn modelId="{863A2876-8539-4D09-8EF4-553C08F30C8E}" srcId="{F8D5B448-E9D0-44C9-8B2F-3C89A0643063}" destId="{A63AFC4B-A054-45CA-BD12-E3D763BAA69D}" srcOrd="0" destOrd="0" parTransId="{AE25A05A-F1B9-470B-BAD1-28CE80C35A77}" sibTransId="{CB846343-D402-4E14-9445-C41A58D4BECC}"/>
    <dgm:cxn modelId="{BD1A2ABD-F3C8-4BB2-A7CF-3135BDB873BD}" srcId="{17F29E0D-B160-4714-B010-82C1C110A5AD}" destId="{7C9981A4-9018-425D-9341-86EA5321A605}" srcOrd="1" destOrd="0" parTransId="{F8FE4E15-C947-415F-A7B0-F9E4D851FC22}" sibTransId="{47168D4A-2C05-4344-A405-9041878ED605}"/>
    <dgm:cxn modelId="{0689CD5E-E2B2-4D1B-9719-A478A3B24559}" type="presOf" srcId="{7C9981A4-9018-425D-9341-86EA5321A605}" destId="{CD8393F0-73D5-4449-B32B-50FCA59AECC1}" srcOrd="0" destOrd="0" presId="urn:microsoft.com/office/officeart/2005/8/layout/vList2"/>
    <dgm:cxn modelId="{BFB3069A-7D63-48A2-BE85-B95F7EC42985}" type="presOf" srcId="{F8D5B448-E9D0-44C9-8B2F-3C89A0643063}" destId="{427456F3-8B41-47E9-B98C-3A89FF7669C6}" srcOrd="0" destOrd="0" presId="urn:microsoft.com/office/officeart/2005/8/layout/vList2"/>
    <dgm:cxn modelId="{A53930A9-417D-4E49-A526-F622D9A4732D}" type="presParOf" srcId="{04AD6488-A955-489E-A124-16DF806A70F7}" destId="{427456F3-8B41-47E9-B98C-3A89FF7669C6}" srcOrd="0" destOrd="0" presId="urn:microsoft.com/office/officeart/2005/8/layout/vList2"/>
    <dgm:cxn modelId="{19422DCD-6445-4C98-9FF6-18563E747035}" type="presParOf" srcId="{04AD6488-A955-489E-A124-16DF806A70F7}" destId="{9DEBC390-AD3B-44B9-ADF4-5BDB64FAB90E}" srcOrd="1" destOrd="0" presId="urn:microsoft.com/office/officeart/2005/8/layout/vList2"/>
    <dgm:cxn modelId="{A5271023-0A03-4062-9683-1A9FA2613CF8}" type="presParOf" srcId="{04AD6488-A955-489E-A124-16DF806A70F7}" destId="{CD8393F0-73D5-4449-B32B-50FCA59AECC1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DEA124E-3BE5-4B31-82D3-5A1B39E4B8C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88856C0-21DA-4176-8C2B-430C62CDCE38}">
      <dgm:prSet phldrT="[Текст]" custT="1"/>
      <dgm:spPr/>
      <dgm:t>
        <a:bodyPr/>
        <a:lstStyle/>
        <a:p>
          <a:pPr>
            <a:buNone/>
          </a:pPr>
          <a:r>
            <a:rPr lang="ru-RU" sz="1800" dirty="0">
              <a:latin typeface="Arial" panose="020B0604020202020204" pitchFamily="34" charset="0"/>
              <a:cs typeface="Arial" panose="020B0604020202020204" pitchFamily="34" charset="0"/>
            </a:rPr>
            <a:t>Для увеличения несущей способности стропильных ног как в стропильных системах применяют установку разгружающих балок (подмог), двухсторонних накладок и подкосов.</a:t>
          </a:r>
          <a:endParaRPr lang="ru-RU" sz="1800" dirty="0"/>
        </a:p>
      </dgm:t>
    </dgm:pt>
    <dgm:pt modelId="{CD67EC3C-D2C8-4FA6-9ABA-91F6F546F7B9}" type="parTrans" cxnId="{823046C6-28F6-472C-8952-C3B17EE5657C}">
      <dgm:prSet/>
      <dgm:spPr/>
      <dgm:t>
        <a:bodyPr/>
        <a:lstStyle/>
        <a:p>
          <a:endParaRPr lang="ru-RU"/>
        </a:p>
      </dgm:t>
    </dgm:pt>
    <dgm:pt modelId="{2B3EB499-7E97-4D48-817D-94384BA02C38}" type="sibTrans" cxnId="{823046C6-28F6-472C-8952-C3B17EE5657C}">
      <dgm:prSet/>
      <dgm:spPr/>
      <dgm:t>
        <a:bodyPr/>
        <a:lstStyle/>
        <a:p>
          <a:endParaRPr lang="ru-RU"/>
        </a:p>
      </dgm:t>
    </dgm:pt>
    <dgm:pt modelId="{B54A4C59-BAD6-4910-BDAE-C02030AEC424}">
      <dgm:prSet phldrT="[Текст]" phldr="1"/>
      <dgm:spPr/>
      <dgm:t>
        <a:bodyPr/>
        <a:lstStyle/>
        <a:p>
          <a:endParaRPr lang="ru-RU"/>
        </a:p>
      </dgm:t>
    </dgm:pt>
    <dgm:pt modelId="{15A6E482-A50F-43E6-A3E1-0D16A17B8A37}" type="parTrans" cxnId="{6D9ED8FB-0B29-4222-85C0-B6ED81111F2B}">
      <dgm:prSet/>
      <dgm:spPr/>
      <dgm:t>
        <a:bodyPr/>
        <a:lstStyle/>
        <a:p>
          <a:endParaRPr lang="ru-RU"/>
        </a:p>
      </dgm:t>
    </dgm:pt>
    <dgm:pt modelId="{84C91C57-EBF3-490B-B6D4-C8678E0C75ED}" type="sibTrans" cxnId="{6D9ED8FB-0B29-4222-85C0-B6ED81111F2B}">
      <dgm:prSet/>
      <dgm:spPr/>
      <dgm:t>
        <a:bodyPr/>
        <a:lstStyle/>
        <a:p>
          <a:endParaRPr lang="ru-RU"/>
        </a:p>
      </dgm:t>
    </dgm:pt>
    <dgm:pt modelId="{BF910792-5DF1-48D7-889C-7C4A64B4D991}">
      <dgm:prSet phldrT="[Текст]"/>
      <dgm:spPr/>
      <dgm:t>
        <a:bodyPr/>
        <a:lstStyle/>
        <a:p>
          <a:pPr>
            <a:buNone/>
          </a:pPr>
          <a:r>
            <a:rPr lang="ru-RU" dirty="0">
              <a:latin typeface="Arial" panose="020B0604020202020204" pitchFamily="34" charset="0"/>
              <a:cs typeface="Arial" panose="020B0604020202020204" pitchFamily="34" charset="0"/>
            </a:rPr>
            <a:t>Изготовить стропильную ногу переменного сечения можно включением в нее дополнительной деревянной балки — подмоги. Подмогу крепят в пролете между мауэрлатом и подстропильной ногой, ее высотой добирают высоту сечения стропила, чтобы оно проходило по расчету на прогиб. </a:t>
          </a:r>
          <a:endParaRPr lang="ru-RU" dirty="0"/>
        </a:p>
      </dgm:t>
    </dgm:pt>
    <dgm:pt modelId="{72F2AD6E-441D-4989-AA93-251B0E8547F1}" type="parTrans" cxnId="{DD0A39A2-4821-4335-82B5-2C29C142995F}">
      <dgm:prSet/>
      <dgm:spPr/>
      <dgm:t>
        <a:bodyPr/>
        <a:lstStyle/>
        <a:p>
          <a:endParaRPr lang="ru-RU"/>
        </a:p>
      </dgm:t>
    </dgm:pt>
    <dgm:pt modelId="{099E2399-F8F3-4806-80D3-E912E3212150}" type="sibTrans" cxnId="{DD0A39A2-4821-4335-82B5-2C29C142995F}">
      <dgm:prSet/>
      <dgm:spPr/>
      <dgm:t>
        <a:bodyPr/>
        <a:lstStyle/>
        <a:p>
          <a:endParaRPr lang="ru-RU"/>
        </a:p>
      </dgm:t>
    </dgm:pt>
    <dgm:pt modelId="{A9F7E5A4-DD28-4DF0-86E8-3E0E26CDB76F}">
      <dgm:prSet phldrT="[Текст]" phldr="1"/>
      <dgm:spPr/>
      <dgm:t>
        <a:bodyPr/>
        <a:lstStyle/>
        <a:p>
          <a:endParaRPr lang="ru-RU"/>
        </a:p>
      </dgm:t>
    </dgm:pt>
    <dgm:pt modelId="{74EE1F3E-BECC-45C0-B473-807AF40456D6}" type="parTrans" cxnId="{35570901-C0A9-46CC-83EF-DCF5BA6B2B53}">
      <dgm:prSet/>
      <dgm:spPr/>
      <dgm:t>
        <a:bodyPr/>
        <a:lstStyle/>
        <a:p>
          <a:endParaRPr lang="ru-RU"/>
        </a:p>
      </dgm:t>
    </dgm:pt>
    <dgm:pt modelId="{6ADADC3A-78B4-4A7B-8646-8D25AF011F90}" type="sibTrans" cxnId="{35570901-C0A9-46CC-83EF-DCF5BA6B2B53}">
      <dgm:prSet/>
      <dgm:spPr/>
      <dgm:t>
        <a:bodyPr/>
        <a:lstStyle/>
        <a:p>
          <a:endParaRPr lang="ru-RU"/>
        </a:p>
      </dgm:t>
    </dgm:pt>
    <dgm:pt modelId="{F3A1B5D6-AA47-4F09-B1A3-A694E1C24458}">
      <dgm:prSet phldrT="[Текст]"/>
      <dgm:spPr/>
      <dgm:t>
        <a:bodyPr/>
        <a:lstStyle/>
        <a:p>
          <a:pPr>
            <a:buNone/>
          </a:pPr>
          <a:r>
            <a:rPr lang="ru-RU" dirty="0">
              <a:latin typeface="Arial" panose="020B0604020202020204" pitchFamily="34" charset="0"/>
              <a:cs typeface="Arial" panose="020B0604020202020204" pitchFamily="34" charset="0"/>
            </a:rPr>
            <a:t>По поверочным расчетам, стропила в пролете между </a:t>
          </a:r>
          <a:r>
            <a:rPr lang="ru-RU" dirty="0" err="1">
              <a:latin typeface="Arial" panose="020B0604020202020204" pitchFamily="34" charset="0"/>
              <a:cs typeface="Arial" panose="020B0604020202020204" pitchFamily="34" charset="0"/>
            </a:rPr>
            <a:t>мауэрлатной</a:t>
          </a:r>
          <a:r>
            <a:rPr lang="ru-RU" dirty="0">
              <a:latin typeface="Arial" panose="020B0604020202020204" pitchFamily="34" charset="0"/>
              <a:cs typeface="Arial" panose="020B0604020202020204" pitchFamily="34" charset="0"/>
            </a:rPr>
            <a:t> балкой и подстропильной ногой с размерами сечения, подобранными по прочностным характеристикам, часто не проходили расчет на прогиб и приходилось увеличивать их высоту.</a:t>
          </a:r>
          <a:endParaRPr lang="ru-RU" dirty="0"/>
        </a:p>
      </dgm:t>
    </dgm:pt>
    <dgm:pt modelId="{14E224AB-462C-470B-8E36-EC79946D0B22}" type="parTrans" cxnId="{E690B2D0-7AA3-4001-BBC2-4D1A19FD6060}">
      <dgm:prSet/>
      <dgm:spPr/>
      <dgm:t>
        <a:bodyPr/>
        <a:lstStyle/>
        <a:p>
          <a:endParaRPr lang="ru-RU"/>
        </a:p>
      </dgm:t>
    </dgm:pt>
    <dgm:pt modelId="{C7A3F722-77CE-4FD0-92BA-CC9A2C5B69B4}" type="sibTrans" cxnId="{E690B2D0-7AA3-4001-BBC2-4D1A19FD6060}">
      <dgm:prSet/>
      <dgm:spPr/>
      <dgm:t>
        <a:bodyPr/>
        <a:lstStyle/>
        <a:p>
          <a:endParaRPr lang="ru-RU"/>
        </a:p>
      </dgm:t>
    </dgm:pt>
    <dgm:pt modelId="{7F344BFF-1541-4ECD-9132-106E66826E87}" type="pres">
      <dgm:prSet presAssocID="{1DEA124E-3BE5-4B31-82D3-5A1B39E4B8C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367D08C-75BB-4C0C-A751-591E2D445085}" type="pres">
      <dgm:prSet presAssocID="{D88856C0-21DA-4176-8C2B-430C62CDCE38}" presName="parentText" presStyleLbl="node1" presStyleIdx="0" presStyleCnt="3" custLinFactY="13068" custLinFactNeighborY="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4C00915-3101-478E-8B24-BC1661561217}" type="pres">
      <dgm:prSet presAssocID="{D88856C0-21DA-4176-8C2B-430C62CDCE38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D7EBC49-E549-48A5-8D49-14E1AB6D6B63}" type="pres">
      <dgm:prSet presAssocID="{F3A1B5D6-AA47-4F09-B1A3-A694E1C24458}" presName="parentText" presStyleLbl="node1" presStyleIdx="1" presStyleCnt="3" custScaleY="75873" custLinFactY="11870" custLinFactNeighborY="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92F4EEC-0D93-47B3-BEAD-FA2E63945115}" type="pres">
      <dgm:prSet presAssocID="{C7A3F722-77CE-4FD0-92BA-CC9A2C5B69B4}" presName="spacer" presStyleCnt="0"/>
      <dgm:spPr/>
    </dgm:pt>
    <dgm:pt modelId="{0DF01710-7B48-4F5B-AABA-0F4651DFC485}" type="pres">
      <dgm:prSet presAssocID="{BF910792-5DF1-48D7-889C-7C4A64B4D991}" presName="parentText" presStyleLbl="node1" presStyleIdx="2" presStyleCnt="3" custLinFactNeighborX="-363" custLinFactNeighborY="8273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AC74BCD-2F47-47C4-956A-1741A908AC6A}" type="pres">
      <dgm:prSet presAssocID="{BF910792-5DF1-48D7-889C-7C4A64B4D991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343D8AF-3272-4465-97E6-E8DF1E33BFF7}" type="presOf" srcId="{D88856C0-21DA-4176-8C2B-430C62CDCE38}" destId="{1367D08C-75BB-4C0C-A751-591E2D445085}" srcOrd="0" destOrd="0" presId="urn:microsoft.com/office/officeart/2005/8/layout/vList2"/>
    <dgm:cxn modelId="{8AC9BE9A-1108-4B14-AD60-EEEF89BDFEA3}" type="presOf" srcId="{B54A4C59-BAD6-4910-BDAE-C02030AEC424}" destId="{84C00915-3101-478E-8B24-BC1661561217}" srcOrd="0" destOrd="0" presId="urn:microsoft.com/office/officeart/2005/8/layout/vList2"/>
    <dgm:cxn modelId="{35570901-C0A9-46CC-83EF-DCF5BA6B2B53}" srcId="{BF910792-5DF1-48D7-889C-7C4A64B4D991}" destId="{A9F7E5A4-DD28-4DF0-86E8-3E0E26CDB76F}" srcOrd="0" destOrd="0" parTransId="{74EE1F3E-BECC-45C0-B473-807AF40456D6}" sibTransId="{6ADADC3A-78B4-4A7B-8646-8D25AF011F90}"/>
    <dgm:cxn modelId="{0B3CFEBD-8D15-4888-9DFF-2B6A35246C24}" type="presOf" srcId="{BF910792-5DF1-48D7-889C-7C4A64B4D991}" destId="{0DF01710-7B48-4F5B-AABA-0F4651DFC485}" srcOrd="0" destOrd="0" presId="urn:microsoft.com/office/officeart/2005/8/layout/vList2"/>
    <dgm:cxn modelId="{8203F41B-8D41-4C09-A67B-93D82CB44A81}" type="presOf" srcId="{F3A1B5D6-AA47-4F09-B1A3-A694E1C24458}" destId="{3D7EBC49-E549-48A5-8D49-14E1AB6D6B63}" srcOrd="0" destOrd="0" presId="urn:microsoft.com/office/officeart/2005/8/layout/vList2"/>
    <dgm:cxn modelId="{E690B2D0-7AA3-4001-BBC2-4D1A19FD6060}" srcId="{1DEA124E-3BE5-4B31-82D3-5A1B39E4B8C0}" destId="{F3A1B5D6-AA47-4F09-B1A3-A694E1C24458}" srcOrd="1" destOrd="0" parTransId="{14E224AB-462C-470B-8E36-EC79946D0B22}" sibTransId="{C7A3F722-77CE-4FD0-92BA-CC9A2C5B69B4}"/>
    <dgm:cxn modelId="{2F0B73B8-B81D-42C9-A318-E2353F3FEC73}" type="presOf" srcId="{A9F7E5A4-DD28-4DF0-86E8-3E0E26CDB76F}" destId="{8AC74BCD-2F47-47C4-956A-1741A908AC6A}" srcOrd="0" destOrd="0" presId="urn:microsoft.com/office/officeart/2005/8/layout/vList2"/>
    <dgm:cxn modelId="{ECC6B8C5-EDF8-4EAB-A3C1-EEED512F4CE9}" type="presOf" srcId="{1DEA124E-3BE5-4B31-82D3-5A1B39E4B8C0}" destId="{7F344BFF-1541-4ECD-9132-106E66826E87}" srcOrd="0" destOrd="0" presId="urn:microsoft.com/office/officeart/2005/8/layout/vList2"/>
    <dgm:cxn modelId="{6D9ED8FB-0B29-4222-85C0-B6ED81111F2B}" srcId="{D88856C0-21DA-4176-8C2B-430C62CDCE38}" destId="{B54A4C59-BAD6-4910-BDAE-C02030AEC424}" srcOrd="0" destOrd="0" parTransId="{15A6E482-A50F-43E6-A3E1-0D16A17B8A37}" sibTransId="{84C91C57-EBF3-490B-B6D4-C8678E0C75ED}"/>
    <dgm:cxn modelId="{823046C6-28F6-472C-8952-C3B17EE5657C}" srcId="{1DEA124E-3BE5-4B31-82D3-5A1B39E4B8C0}" destId="{D88856C0-21DA-4176-8C2B-430C62CDCE38}" srcOrd="0" destOrd="0" parTransId="{CD67EC3C-D2C8-4FA6-9ABA-91F6F546F7B9}" sibTransId="{2B3EB499-7E97-4D48-817D-94384BA02C38}"/>
    <dgm:cxn modelId="{DD0A39A2-4821-4335-82B5-2C29C142995F}" srcId="{1DEA124E-3BE5-4B31-82D3-5A1B39E4B8C0}" destId="{BF910792-5DF1-48D7-889C-7C4A64B4D991}" srcOrd="2" destOrd="0" parTransId="{72F2AD6E-441D-4989-AA93-251B0E8547F1}" sibTransId="{099E2399-F8F3-4806-80D3-E912E3212150}"/>
    <dgm:cxn modelId="{629761D2-4DB3-4395-9935-63324FB74D10}" type="presParOf" srcId="{7F344BFF-1541-4ECD-9132-106E66826E87}" destId="{1367D08C-75BB-4C0C-A751-591E2D445085}" srcOrd="0" destOrd="0" presId="urn:microsoft.com/office/officeart/2005/8/layout/vList2"/>
    <dgm:cxn modelId="{19E921DD-04D2-4743-86A2-B6CC001FFD7F}" type="presParOf" srcId="{7F344BFF-1541-4ECD-9132-106E66826E87}" destId="{84C00915-3101-478E-8B24-BC1661561217}" srcOrd="1" destOrd="0" presId="urn:microsoft.com/office/officeart/2005/8/layout/vList2"/>
    <dgm:cxn modelId="{6BF86736-B99F-432E-B728-9C57248F4E48}" type="presParOf" srcId="{7F344BFF-1541-4ECD-9132-106E66826E87}" destId="{3D7EBC49-E549-48A5-8D49-14E1AB6D6B63}" srcOrd="2" destOrd="0" presId="urn:microsoft.com/office/officeart/2005/8/layout/vList2"/>
    <dgm:cxn modelId="{710B7136-E468-4D3B-9907-44D8CE9B4EEA}" type="presParOf" srcId="{7F344BFF-1541-4ECD-9132-106E66826E87}" destId="{D92F4EEC-0D93-47B3-BEAD-FA2E63945115}" srcOrd="3" destOrd="0" presId="urn:microsoft.com/office/officeart/2005/8/layout/vList2"/>
    <dgm:cxn modelId="{A16CF43E-0362-46EC-AEEA-E51331050D13}" type="presParOf" srcId="{7F344BFF-1541-4ECD-9132-106E66826E87}" destId="{0DF01710-7B48-4F5B-AABA-0F4651DFC485}" srcOrd="4" destOrd="0" presId="urn:microsoft.com/office/officeart/2005/8/layout/vList2"/>
    <dgm:cxn modelId="{9DDF29E1-FC01-462D-8000-E944913229E1}" type="presParOf" srcId="{7F344BFF-1541-4ECD-9132-106E66826E87}" destId="{8AC74BCD-2F47-47C4-956A-1741A908AC6A}" srcOrd="5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1AC9449-9C36-4437-AA6F-99CD03E6D80D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E9DF2C5-8147-4755-B365-5DD49F64975E}">
      <dgm:prSet phldrT="[Текст]"/>
      <dgm:spPr/>
      <dgm:t>
        <a:bodyPr/>
        <a:lstStyle/>
        <a:p>
          <a:pPr>
            <a:buNone/>
          </a:pPr>
          <a:r>
            <a:rPr lang="ru-RU" dirty="0">
              <a:latin typeface="Arial" panose="020B0604020202020204" pitchFamily="34" charset="0"/>
              <a:cs typeface="Arial" panose="020B0604020202020204" pitchFamily="34" charset="0"/>
            </a:rPr>
            <a:t>При реконструкции кровли под более крутой скат устанавливают новые стропила, сращивая их со старыми дощато-гвоздевой перекрестной стенкой. Образующаяся при этом ферма обеспечивает не только новый уклон, но и повышенную жесткость стропильной конструкции. </a:t>
          </a:r>
          <a:endParaRPr lang="ru-RU" dirty="0"/>
        </a:p>
      </dgm:t>
    </dgm:pt>
    <dgm:pt modelId="{B4EFFDBB-7229-462F-9867-ABC5F17AEE33}" type="parTrans" cxnId="{E2EF6C6F-AD66-4F46-91D0-BB4DD1912AFB}">
      <dgm:prSet/>
      <dgm:spPr/>
      <dgm:t>
        <a:bodyPr/>
        <a:lstStyle/>
        <a:p>
          <a:endParaRPr lang="ru-RU"/>
        </a:p>
      </dgm:t>
    </dgm:pt>
    <dgm:pt modelId="{0F110AF8-C75F-4C79-883C-4F9620B11A1C}" type="sibTrans" cxnId="{E2EF6C6F-AD66-4F46-91D0-BB4DD1912AFB}">
      <dgm:prSet/>
      <dgm:spPr/>
      <dgm:t>
        <a:bodyPr/>
        <a:lstStyle/>
        <a:p>
          <a:endParaRPr lang="ru-RU"/>
        </a:p>
      </dgm:t>
    </dgm:pt>
    <dgm:pt modelId="{998033E9-4FB6-4B5E-B028-67CBD6D5EFBE}">
      <dgm:prSet phldrT="[Текст]" phldr="1"/>
      <dgm:spPr/>
      <dgm:t>
        <a:bodyPr/>
        <a:lstStyle/>
        <a:p>
          <a:endParaRPr lang="ru-RU"/>
        </a:p>
      </dgm:t>
    </dgm:pt>
    <dgm:pt modelId="{5D06F420-8E27-4AC1-AACC-A896DF72C906}" type="parTrans" cxnId="{421E579A-01BE-4CC2-9D13-081D895C1064}">
      <dgm:prSet/>
      <dgm:spPr/>
      <dgm:t>
        <a:bodyPr/>
        <a:lstStyle/>
        <a:p>
          <a:endParaRPr lang="ru-RU"/>
        </a:p>
      </dgm:t>
    </dgm:pt>
    <dgm:pt modelId="{EDB3D03D-40CC-43B0-B772-89B4E6679184}" type="sibTrans" cxnId="{421E579A-01BE-4CC2-9D13-081D895C1064}">
      <dgm:prSet/>
      <dgm:spPr/>
      <dgm:t>
        <a:bodyPr/>
        <a:lstStyle/>
        <a:p>
          <a:endParaRPr lang="ru-RU"/>
        </a:p>
      </dgm:t>
    </dgm:pt>
    <dgm:pt modelId="{6C0562AB-9633-47D0-9FA5-59AE64775892}">
      <dgm:prSet phldrT="[Текст]"/>
      <dgm:spPr/>
      <dgm:t>
        <a:bodyPr/>
        <a:lstStyle/>
        <a:p>
          <a:pPr>
            <a:buNone/>
          </a:pPr>
          <a:r>
            <a:rPr lang="ru-RU" dirty="0">
              <a:latin typeface="Arial" panose="020B0604020202020204" pitchFamily="34" charset="0"/>
              <a:cs typeface="Arial" panose="020B0604020202020204" pitchFamily="34" charset="0"/>
            </a:rPr>
            <a:t>Этот метод позволяет не разбирать старую крышу и ускоряет работы, но и </a:t>
          </a:r>
          <a:r>
            <a:rPr lang="ru-RU" dirty="0" err="1">
              <a:latin typeface="Arial" panose="020B0604020202020204" pitchFamily="34" charset="0"/>
              <a:cs typeface="Arial" panose="020B0604020202020204" pitchFamily="34" charset="0"/>
            </a:rPr>
            <a:t>подкрышное</a:t>
          </a:r>
          <a:r>
            <a:rPr lang="ru-RU" dirty="0">
              <a:latin typeface="Arial" panose="020B0604020202020204" pitchFamily="34" charset="0"/>
              <a:cs typeface="Arial" panose="020B0604020202020204" pitchFamily="34" charset="0"/>
            </a:rPr>
            <a:t> пространство не увеличивает. Если целью изменения уклона скатов было устройство мансарды, то объем чердака останется прежним.</a:t>
          </a:r>
          <a:endParaRPr lang="ru-RU" dirty="0"/>
        </a:p>
      </dgm:t>
    </dgm:pt>
    <dgm:pt modelId="{97546462-8A3B-4156-B6B3-CDAF9E73120C}" type="parTrans" cxnId="{16B88414-5ACF-4BA0-9431-7219A5197CD3}">
      <dgm:prSet/>
      <dgm:spPr/>
      <dgm:t>
        <a:bodyPr/>
        <a:lstStyle/>
        <a:p>
          <a:endParaRPr lang="ru-RU"/>
        </a:p>
      </dgm:t>
    </dgm:pt>
    <dgm:pt modelId="{54CF2310-DCEE-4528-BCD3-C0EF76CDB1E8}" type="sibTrans" cxnId="{16B88414-5ACF-4BA0-9431-7219A5197CD3}">
      <dgm:prSet/>
      <dgm:spPr/>
      <dgm:t>
        <a:bodyPr/>
        <a:lstStyle/>
        <a:p>
          <a:endParaRPr lang="ru-RU"/>
        </a:p>
      </dgm:t>
    </dgm:pt>
    <dgm:pt modelId="{9BCB5AF1-20AA-4455-A020-82428BF3E19A}">
      <dgm:prSet phldrT="[Текст]" phldr="1"/>
      <dgm:spPr/>
      <dgm:t>
        <a:bodyPr/>
        <a:lstStyle/>
        <a:p>
          <a:endParaRPr lang="ru-RU"/>
        </a:p>
      </dgm:t>
    </dgm:pt>
    <dgm:pt modelId="{E1149481-8934-440F-9C7A-5B57CECEB34C}" type="parTrans" cxnId="{11795458-7C01-44E0-AA5C-CB4B17BCD559}">
      <dgm:prSet/>
      <dgm:spPr/>
      <dgm:t>
        <a:bodyPr/>
        <a:lstStyle/>
        <a:p>
          <a:endParaRPr lang="ru-RU"/>
        </a:p>
      </dgm:t>
    </dgm:pt>
    <dgm:pt modelId="{9188E4BA-943E-4308-B910-0BE714144DDE}" type="sibTrans" cxnId="{11795458-7C01-44E0-AA5C-CB4B17BCD559}">
      <dgm:prSet/>
      <dgm:spPr/>
      <dgm:t>
        <a:bodyPr/>
        <a:lstStyle/>
        <a:p>
          <a:endParaRPr lang="ru-RU"/>
        </a:p>
      </dgm:t>
    </dgm:pt>
    <dgm:pt modelId="{BD85A802-B501-4F73-90FA-C53A13263266}" type="pres">
      <dgm:prSet presAssocID="{91AC9449-9C36-4437-AA6F-99CD03E6D80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305B01E-F99F-404F-A584-C7D58BDA24F4}" type="pres">
      <dgm:prSet presAssocID="{5E9DF2C5-8147-4755-B365-5DD49F64975E}" presName="parentText" presStyleLbl="node1" presStyleIdx="0" presStyleCnt="2" custLinFactNeighborY="4248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73139E5-5E23-4576-A21A-388AC98E4CED}" type="pres">
      <dgm:prSet presAssocID="{5E9DF2C5-8147-4755-B365-5DD49F64975E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AC9B503-D3C7-448A-9825-35DC21D468AC}" type="pres">
      <dgm:prSet presAssocID="{6C0562AB-9633-47D0-9FA5-59AE64775892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A89CDB0-85DE-4E0E-B852-B4646C129CD7}" type="pres">
      <dgm:prSet presAssocID="{6C0562AB-9633-47D0-9FA5-59AE64775892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2EF6C6F-AD66-4F46-91D0-BB4DD1912AFB}" srcId="{91AC9449-9C36-4437-AA6F-99CD03E6D80D}" destId="{5E9DF2C5-8147-4755-B365-5DD49F64975E}" srcOrd="0" destOrd="0" parTransId="{B4EFFDBB-7229-462F-9867-ABC5F17AEE33}" sibTransId="{0F110AF8-C75F-4C79-883C-4F9620B11A1C}"/>
    <dgm:cxn modelId="{95DA9110-C14E-484F-8621-EE0E1DF7CA88}" type="presOf" srcId="{998033E9-4FB6-4B5E-B028-67CBD6D5EFBE}" destId="{F73139E5-5E23-4576-A21A-388AC98E4CED}" srcOrd="0" destOrd="0" presId="urn:microsoft.com/office/officeart/2005/8/layout/vList2"/>
    <dgm:cxn modelId="{EF42C56D-2801-4D7C-B5E9-3C9C749D3E70}" type="presOf" srcId="{9BCB5AF1-20AA-4455-A020-82428BF3E19A}" destId="{DA89CDB0-85DE-4E0E-B852-B4646C129CD7}" srcOrd="0" destOrd="0" presId="urn:microsoft.com/office/officeart/2005/8/layout/vList2"/>
    <dgm:cxn modelId="{42D897C7-D1BB-4504-882C-D75A17015799}" type="presOf" srcId="{91AC9449-9C36-4437-AA6F-99CD03E6D80D}" destId="{BD85A802-B501-4F73-90FA-C53A13263266}" srcOrd="0" destOrd="0" presId="urn:microsoft.com/office/officeart/2005/8/layout/vList2"/>
    <dgm:cxn modelId="{11795458-7C01-44E0-AA5C-CB4B17BCD559}" srcId="{6C0562AB-9633-47D0-9FA5-59AE64775892}" destId="{9BCB5AF1-20AA-4455-A020-82428BF3E19A}" srcOrd="0" destOrd="0" parTransId="{E1149481-8934-440F-9C7A-5B57CECEB34C}" sibTransId="{9188E4BA-943E-4308-B910-0BE714144DDE}"/>
    <dgm:cxn modelId="{421E579A-01BE-4CC2-9D13-081D895C1064}" srcId="{5E9DF2C5-8147-4755-B365-5DD49F64975E}" destId="{998033E9-4FB6-4B5E-B028-67CBD6D5EFBE}" srcOrd="0" destOrd="0" parTransId="{5D06F420-8E27-4AC1-AACC-A896DF72C906}" sibTransId="{EDB3D03D-40CC-43B0-B772-89B4E6679184}"/>
    <dgm:cxn modelId="{16B88414-5ACF-4BA0-9431-7219A5197CD3}" srcId="{91AC9449-9C36-4437-AA6F-99CD03E6D80D}" destId="{6C0562AB-9633-47D0-9FA5-59AE64775892}" srcOrd="1" destOrd="0" parTransId="{97546462-8A3B-4156-B6B3-CDAF9E73120C}" sibTransId="{54CF2310-DCEE-4528-BCD3-C0EF76CDB1E8}"/>
    <dgm:cxn modelId="{021A31BB-E1F6-4A49-AE04-080A4E864B33}" type="presOf" srcId="{5E9DF2C5-8147-4755-B365-5DD49F64975E}" destId="{9305B01E-F99F-404F-A584-C7D58BDA24F4}" srcOrd="0" destOrd="0" presId="urn:microsoft.com/office/officeart/2005/8/layout/vList2"/>
    <dgm:cxn modelId="{048C520F-58A4-4E34-835B-0D0AFA906914}" type="presOf" srcId="{6C0562AB-9633-47D0-9FA5-59AE64775892}" destId="{CAC9B503-D3C7-448A-9825-35DC21D468AC}" srcOrd="0" destOrd="0" presId="urn:microsoft.com/office/officeart/2005/8/layout/vList2"/>
    <dgm:cxn modelId="{322ABAD1-07A8-44FA-B9C9-0787D9C2EAF9}" type="presParOf" srcId="{BD85A802-B501-4F73-90FA-C53A13263266}" destId="{9305B01E-F99F-404F-A584-C7D58BDA24F4}" srcOrd="0" destOrd="0" presId="urn:microsoft.com/office/officeart/2005/8/layout/vList2"/>
    <dgm:cxn modelId="{BA52BB40-D755-40F6-9C18-2D5D2FBFA06D}" type="presParOf" srcId="{BD85A802-B501-4F73-90FA-C53A13263266}" destId="{F73139E5-5E23-4576-A21A-388AC98E4CED}" srcOrd="1" destOrd="0" presId="urn:microsoft.com/office/officeart/2005/8/layout/vList2"/>
    <dgm:cxn modelId="{52B1A131-2FA8-4E72-97EA-193D096CCE2B}" type="presParOf" srcId="{BD85A802-B501-4F73-90FA-C53A13263266}" destId="{CAC9B503-D3C7-448A-9825-35DC21D468AC}" srcOrd="2" destOrd="0" presId="urn:microsoft.com/office/officeart/2005/8/layout/vList2"/>
    <dgm:cxn modelId="{4245D853-C63E-4239-A604-4AC1AF215C53}" type="presParOf" srcId="{BD85A802-B501-4F73-90FA-C53A13263266}" destId="{DA89CDB0-85DE-4E0E-B852-B4646C129CD7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3E08D51-4C52-4502-B27B-9EEBA0E4BB8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B56C841-1597-4DC0-8F14-B4ECAF0F81E8}">
      <dgm:prSet phldrT="[Текст]" custT="1"/>
      <dgm:spPr/>
      <dgm:t>
        <a:bodyPr/>
        <a:lstStyle/>
        <a:p>
          <a:r>
            <a:rPr lang="ru-RU" sz="1800" dirty="0">
              <a:latin typeface="Arial" panose="020B0604020202020204" pitchFamily="34" charset="0"/>
              <a:cs typeface="Arial" panose="020B0604020202020204" pitchFamily="34" charset="0"/>
            </a:rPr>
            <a:t>2. Использование прутковых протезов. Их применяют при массовом повреждении стропильных ног. До начала работ поврежденную стропильную ногу укрепляют на временных опорах, разбирают покрытие и выпиливают сгнившую часть стропильной ноги.</a:t>
          </a:r>
        </a:p>
      </dgm:t>
    </dgm:pt>
    <dgm:pt modelId="{BA4D6686-02E6-4BE6-A57D-E40785C29B2B}" type="parTrans" cxnId="{746E1792-28F5-4577-A1D6-2C3AFBE528CE}">
      <dgm:prSet/>
      <dgm:spPr/>
      <dgm:t>
        <a:bodyPr/>
        <a:lstStyle/>
        <a:p>
          <a:endParaRPr lang="ru-RU"/>
        </a:p>
      </dgm:t>
    </dgm:pt>
    <dgm:pt modelId="{F47033CB-E8C6-49C0-BA5D-5B4CA5456550}" type="sibTrans" cxnId="{746E1792-28F5-4577-A1D6-2C3AFBE528CE}">
      <dgm:prSet/>
      <dgm:spPr/>
      <dgm:t>
        <a:bodyPr/>
        <a:lstStyle/>
        <a:p>
          <a:endParaRPr lang="ru-RU"/>
        </a:p>
      </dgm:t>
    </dgm:pt>
    <dgm:pt modelId="{4CD2C71A-63CC-4344-B6D5-99E22A7E6A8E}">
      <dgm:prSet phldrT="[Текст]" phldr="1"/>
      <dgm:spPr/>
      <dgm:t>
        <a:bodyPr/>
        <a:lstStyle/>
        <a:p>
          <a:endParaRPr lang="ru-RU" dirty="0"/>
        </a:p>
      </dgm:t>
    </dgm:pt>
    <dgm:pt modelId="{63F3C214-8552-46C6-9005-105B173C6F9B}" type="parTrans" cxnId="{A7692813-DD5E-4D7E-BDED-0DF36C86FAF6}">
      <dgm:prSet/>
      <dgm:spPr/>
      <dgm:t>
        <a:bodyPr/>
        <a:lstStyle/>
        <a:p>
          <a:endParaRPr lang="ru-RU"/>
        </a:p>
      </dgm:t>
    </dgm:pt>
    <dgm:pt modelId="{FF36722C-4049-4570-83E1-F5A1792629D2}" type="sibTrans" cxnId="{A7692813-DD5E-4D7E-BDED-0DF36C86FAF6}">
      <dgm:prSet/>
      <dgm:spPr/>
      <dgm:t>
        <a:bodyPr/>
        <a:lstStyle/>
        <a:p>
          <a:endParaRPr lang="ru-RU"/>
        </a:p>
      </dgm:t>
    </dgm:pt>
    <dgm:pt modelId="{812E79F1-E0B6-4F69-9802-A03ACDD5C478}">
      <dgm:prSet phldrT="[Текст]"/>
      <dgm:spPr/>
      <dgm:t>
        <a:bodyPr/>
        <a:lstStyle/>
        <a:p>
          <a:r>
            <a:rPr lang="ru-RU" dirty="0">
              <a:latin typeface="Arial" panose="020B0604020202020204" pitchFamily="34" charset="0"/>
              <a:cs typeface="Arial" panose="020B0604020202020204" pitchFamily="34" charset="0"/>
            </a:rPr>
            <a:t>Протез надевают на стропильную ногу и укладывают на мауэрлат. Спиленный торец стропильной ноги упирают в опорную площадку протеза, которая предотвращает ее сползание.</a:t>
          </a:r>
        </a:p>
      </dgm:t>
    </dgm:pt>
    <dgm:pt modelId="{CACAA881-6AD3-43BC-BC71-7F52042E910C}" type="parTrans" cxnId="{CEC17992-9662-4F5F-99E4-8556DBB35E96}">
      <dgm:prSet/>
      <dgm:spPr/>
      <dgm:t>
        <a:bodyPr/>
        <a:lstStyle/>
        <a:p>
          <a:endParaRPr lang="ru-RU"/>
        </a:p>
      </dgm:t>
    </dgm:pt>
    <dgm:pt modelId="{F837599C-CC4A-4DBD-849E-DE5ADC7BB403}" type="sibTrans" cxnId="{CEC17992-9662-4F5F-99E4-8556DBB35E96}">
      <dgm:prSet/>
      <dgm:spPr/>
      <dgm:t>
        <a:bodyPr/>
        <a:lstStyle/>
        <a:p>
          <a:endParaRPr lang="ru-RU"/>
        </a:p>
      </dgm:t>
    </dgm:pt>
    <dgm:pt modelId="{57178F6B-DF91-461D-BA93-078AB731B229}">
      <dgm:prSet phldrT="[Текст]" phldr="1"/>
      <dgm:spPr/>
      <dgm:t>
        <a:bodyPr/>
        <a:lstStyle/>
        <a:p>
          <a:endParaRPr lang="ru-RU"/>
        </a:p>
      </dgm:t>
    </dgm:pt>
    <dgm:pt modelId="{7408EE1F-30CC-4084-A87F-181C9953C416}" type="parTrans" cxnId="{6243167D-7376-4F71-813D-47BDDF30FBB8}">
      <dgm:prSet/>
      <dgm:spPr/>
      <dgm:t>
        <a:bodyPr/>
        <a:lstStyle/>
        <a:p>
          <a:endParaRPr lang="ru-RU"/>
        </a:p>
      </dgm:t>
    </dgm:pt>
    <dgm:pt modelId="{E139C0A7-6683-479B-BFCF-3EAD283F0774}" type="sibTrans" cxnId="{6243167D-7376-4F71-813D-47BDDF30FBB8}">
      <dgm:prSet/>
      <dgm:spPr/>
      <dgm:t>
        <a:bodyPr/>
        <a:lstStyle/>
        <a:p>
          <a:endParaRPr lang="ru-RU"/>
        </a:p>
      </dgm:t>
    </dgm:pt>
    <dgm:pt modelId="{EF54DC76-4BE1-49E0-859A-4C8527665F39}" type="pres">
      <dgm:prSet presAssocID="{53E08D51-4C52-4502-B27B-9EEBA0E4BB8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4994F4C-495C-4C4C-A260-797446E94A0E}" type="pres">
      <dgm:prSet presAssocID="{EB56C841-1597-4DC0-8F14-B4ECAF0F81E8}" presName="parentText" presStyleLbl="node1" presStyleIdx="0" presStyleCnt="2" custScaleY="18769" custLinFactNeighborX="1311" custLinFactNeighborY="741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A99C283-F51C-4103-9739-3E689BB3DADC}" type="pres">
      <dgm:prSet presAssocID="{EB56C841-1597-4DC0-8F14-B4ECAF0F81E8}" presName="childText" presStyleLbl="revTx" presStyleIdx="0" presStyleCnt="2" custScaleY="4883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D00A3D9-FC06-4FB4-8AC1-25C82B8F0CCD}" type="pres">
      <dgm:prSet presAssocID="{812E79F1-E0B6-4F69-9802-A03ACDD5C478}" presName="parentText" presStyleLbl="node1" presStyleIdx="1" presStyleCnt="2" custScaleY="10612" custLinFactNeighborX="20752" custLinFactNeighborY="-3253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44D73FC-1E8C-4A17-92CA-14BF4EF03B27}" type="pres">
      <dgm:prSet presAssocID="{812E79F1-E0B6-4F69-9802-A03ACDD5C478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AFE6272-E2B4-435C-99D3-2A66F4ED49F1}" type="presOf" srcId="{4CD2C71A-63CC-4344-B6D5-99E22A7E6A8E}" destId="{9A99C283-F51C-4103-9739-3E689BB3DADC}" srcOrd="0" destOrd="0" presId="urn:microsoft.com/office/officeart/2005/8/layout/vList2"/>
    <dgm:cxn modelId="{07C94D44-0141-411E-B5EB-F1AA3A590EC3}" type="presOf" srcId="{53E08D51-4C52-4502-B27B-9EEBA0E4BB80}" destId="{EF54DC76-4BE1-49E0-859A-4C8527665F39}" srcOrd="0" destOrd="0" presId="urn:microsoft.com/office/officeart/2005/8/layout/vList2"/>
    <dgm:cxn modelId="{FF5AF9A4-616D-4851-9C94-EFE1C694DEC2}" type="presOf" srcId="{812E79F1-E0B6-4F69-9802-A03ACDD5C478}" destId="{FD00A3D9-FC06-4FB4-8AC1-25C82B8F0CCD}" srcOrd="0" destOrd="0" presId="urn:microsoft.com/office/officeart/2005/8/layout/vList2"/>
    <dgm:cxn modelId="{A7692813-DD5E-4D7E-BDED-0DF36C86FAF6}" srcId="{EB56C841-1597-4DC0-8F14-B4ECAF0F81E8}" destId="{4CD2C71A-63CC-4344-B6D5-99E22A7E6A8E}" srcOrd="0" destOrd="0" parTransId="{63F3C214-8552-46C6-9005-105B173C6F9B}" sibTransId="{FF36722C-4049-4570-83E1-F5A1792629D2}"/>
    <dgm:cxn modelId="{CEC17992-9662-4F5F-99E4-8556DBB35E96}" srcId="{53E08D51-4C52-4502-B27B-9EEBA0E4BB80}" destId="{812E79F1-E0B6-4F69-9802-A03ACDD5C478}" srcOrd="1" destOrd="0" parTransId="{CACAA881-6AD3-43BC-BC71-7F52042E910C}" sibTransId="{F837599C-CC4A-4DBD-849E-DE5ADC7BB403}"/>
    <dgm:cxn modelId="{3C989B3E-0117-440E-B217-EB40B13458CE}" type="presOf" srcId="{EB56C841-1597-4DC0-8F14-B4ECAF0F81E8}" destId="{74994F4C-495C-4C4C-A260-797446E94A0E}" srcOrd="0" destOrd="0" presId="urn:microsoft.com/office/officeart/2005/8/layout/vList2"/>
    <dgm:cxn modelId="{BE1B48AC-9E6F-4055-8B8F-EA59B411825E}" type="presOf" srcId="{57178F6B-DF91-461D-BA93-078AB731B229}" destId="{A44D73FC-1E8C-4A17-92CA-14BF4EF03B27}" srcOrd="0" destOrd="0" presId="urn:microsoft.com/office/officeart/2005/8/layout/vList2"/>
    <dgm:cxn modelId="{6243167D-7376-4F71-813D-47BDDF30FBB8}" srcId="{812E79F1-E0B6-4F69-9802-A03ACDD5C478}" destId="{57178F6B-DF91-461D-BA93-078AB731B229}" srcOrd="0" destOrd="0" parTransId="{7408EE1F-30CC-4084-A87F-181C9953C416}" sibTransId="{E139C0A7-6683-479B-BFCF-3EAD283F0774}"/>
    <dgm:cxn modelId="{746E1792-28F5-4577-A1D6-2C3AFBE528CE}" srcId="{53E08D51-4C52-4502-B27B-9EEBA0E4BB80}" destId="{EB56C841-1597-4DC0-8F14-B4ECAF0F81E8}" srcOrd="0" destOrd="0" parTransId="{BA4D6686-02E6-4BE6-A57D-E40785C29B2B}" sibTransId="{F47033CB-E8C6-49C0-BA5D-5B4CA5456550}"/>
    <dgm:cxn modelId="{52A0CCB2-2945-49C1-8DCD-5E9DB0464731}" type="presParOf" srcId="{EF54DC76-4BE1-49E0-859A-4C8527665F39}" destId="{74994F4C-495C-4C4C-A260-797446E94A0E}" srcOrd="0" destOrd="0" presId="urn:microsoft.com/office/officeart/2005/8/layout/vList2"/>
    <dgm:cxn modelId="{14338DB1-EE1D-4484-8144-D660589779DC}" type="presParOf" srcId="{EF54DC76-4BE1-49E0-859A-4C8527665F39}" destId="{9A99C283-F51C-4103-9739-3E689BB3DADC}" srcOrd="1" destOrd="0" presId="urn:microsoft.com/office/officeart/2005/8/layout/vList2"/>
    <dgm:cxn modelId="{8939838A-E5F0-4DF0-AAD1-D6B2FA9169D4}" type="presParOf" srcId="{EF54DC76-4BE1-49E0-859A-4C8527665F39}" destId="{FD00A3D9-FC06-4FB4-8AC1-25C82B8F0CCD}" srcOrd="2" destOrd="0" presId="urn:microsoft.com/office/officeart/2005/8/layout/vList2"/>
    <dgm:cxn modelId="{6D1427E8-51BC-4CF4-BFC4-404B2974BF66}" type="presParOf" srcId="{EF54DC76-4BE1-49E0-859A-4C8527665F39}" destId="{A44D73FC-1E8C-4A17-92CA-14BF4EF03B27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63E21C8-3EA6-4996-8A06-8FE1D510F277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223FEB8-5B44-449B-9EAD-B4CE52889CEF}">
      <dgm:prSet phldrT="[Текст]"/>
      <dgm:spPr/>
      <dgm:t>
        <a:bodyPr/>
        <a:lstStyle/>
        <a:p>
          <a:pPr>
            <a:buNone/>
          </a:pPr>
          <a:r>
            <a:rPr lang="ru-RU" dirty="0">
              <a:latin typeface="Arial" panose="020B0604020202020204" pitchFamily="34" charset="0"/>
              <a:cs typeface="Arial" panose="020B0604020202020204" pitchFamily="34" charset="0"/>
            </a:rPr>
            <a:t>При одиночном повреждении балок у опор применяются деревянные накладки.</a:t>
          </a:r>
        </a:p>
      </dgm:t>
    </dgm:pt>
    <dgm:pt modelId="{15966275-24FF-4F31-8E14-498CF9382737}" type="parTrans" cxnId="{33653BF7-C9C8-4641-8BDD-BE71AACEFC4F}">
      <dgm:prSet/>
      <dgm:spPr/>
      <dgm:t>
        <a:bodyPr/>
        <a:lstStyle/>
        <a:p>
          <a:endParaRPr lang="ru-RU"/>
        </a:p>
      </dgm:t>
    </dgm:pt>
    <dgm:pt modelId="{1E81F10B-1F20-4973-9189-93A6C98D7686}" type="sibTrans" cxnId="{33653BF7-C9C8-4641-8BDD-BE71AACEFC4F}">
      <dgm:prSet/>
      <dgm:spPr/>
      <dgm:t>
        <a:bodyPr/>
        <a:lstStyle/>
        <a:p>
          <a:endParaRPr lang="ru-RU"/>
        </a:p>
      </dgm:t>
    </dgm:pt>
    <dgm:pt modelId="{EBA2D6C7-4BEA-4CF5-A9A7-D3B2F8C70EBD}">
      <dgm:prSet phldrT="[Текст]" phldr="1"/>
      <dgm:spPr/>
      <dgm:t>
        <a:bodyPr/>
        <a:lstStyle/>
        <a:p>
          <a:endParaRPr lang="ru-RU"/>
        </a:p>
      </dgm:t>
    </dgm:pt>
    <dgm:pt modelId="{0A2E1A66-4864-4281-9EE4-642F200F9EC7}" type="parTrans" cxnId="{E641C7AD-041F-4602-AEC6-5379F0BBF451}">
      <dgm:prSet/>
      <dgm:spPr/>
      <dgm:t>
        <a:bodyPr/>
        <a:lstStyle/>
        <a:p>
          <a:endParaRPr lang="ru-RU"/>
        </a:p>
      </dgm:t>
    </dgm:pt>
    <dgm:pt modelId="{7E176BC6-7F34-411E-90CE-B0BA327E90CC}" type="sibTrans" cxnId="{E641C7AD-041F-4602-AEC6-5379F0BBF451}">
      <dgm:prSet/>
      <dgm:spPr/>
      <dgm:t>
        <a:bodyPr/>
        <a:lstStyle/>
        <a:p>
          <a:endParaRPr lang="ru-RU"/>
        </a:p>
      </dgm:t>
    </dgm:pt>
    <dgm:pt modelId="{EDF1CCFB-5F0A-4208-B4AF-5D6769AF175F}">
      <dgm:prSet phldrT="[Текст]"/>
      <dgm:spPr/>
      <dgm:t>
        <a:bodyPr/>
        <a:lstStyle/>
        <a:p>
          <a:pPr>
            <a:buNone/>
          </a:pPr>
          <a:r>
            <a:rPr lang="ru-RU" dirty="0">
              <a:latin typeface="Arial" panose="020B0604020202020204" pitchFamily="34" charset="0"/>
              <a:cs typeface="Arial" panose="020B0604020202020204" pitchFamily="34" charset="0"/>
            </a:rPr>
            <a:t>До начала работ поврежденную часть конструкции укрепляют на временных опорах.</a:t>
          </a:r>
        </a:p>
      </dgm:t>
    </dgm:pt>
    <dgm:pt modelId="{01E931CC-6F1A-447B-9D0F-E454657CD98D}" type="parTrans" cxnId="{9F7E2FB2-2411-4A62-B334-5CBBE68CFBFA}">
      <dgm:prSet/>
      <dgm:spPr/>
      <dgm:t>
        <a:bodyPr/>
        <a:lstStyle/>
        <a:p>
          <a:endParaRPr lang="ru-RU"/>
        </a:p>
      </dgm:t>
    </dgm:pt>
    <dgm:pt modelId="{43942462-6106-405A-BD4F-2226E2E3C7E1}" type="sibTrans" cxnId="{9F7E2FB2-2411-4A62-B334-5CBBE68CFBFA}">
      <dgm:prSet/>
      <dgm:spPr/>
      <dgm:t>
        <a:bodyPr/>
        <a:lstStyle/>
        <a:p>
          <a:endParaRPr lang="ru-RU"/>
        </a:p>
      </dgm:t>
    </dgm:pt>
    <dgm:pt modelId="{916F5A31-BC99-4A8A-A82C-CFD279EA273B}">
      <dgm:prSet phldrT="[Текст]" phldr="1"/>
      <dgm:spPr/>
      <dgm:t>
        <a:bodyPr/>
        <a:lstStyle/>
        <a:p>
          <a:endParaRPr lang="ru-RU"/>
        </a:p>
      </dgm:t>
    </dgm:pt>
    <dgm:pt modelId="{EFAB6E45-D436-4E1D-859E-A33806261CA5}" type="parTrans" cxnId="{B27746D9-FE1C-4F11-8F43-39F5FB2941E0}">
      <dgm:prSet/>
      <dgm:spPr/>
      <dgm:t>
        <a:bodyPr/>
        <a:lstStyle/>
        <a:p>
          <a:endParaRPr lang="ru-RU"/>
        </a:p>
      </dgm:t>
    </dgm:pt>
    <dgm:pt modelId="{E29043EB-1F71-443D-BBB5-69A811CAF32B}" type="sibTrans" cxnId="{B27746D9-FE1C-4F11-8F43-39F5FB2941E0}">
      <dgm:prSet/>
      <dgm:spPr/>
      <dgm:t>
        <a:bodyPr/>
        <a:lstStyle/>
        <a:p>
          <a:endParaRPr lang="ru-RU"/>
        </a:p>
      </dgm:t>
    </dgm:pt>
    <dgm:pt modelId="{7803C860-E4B2-4374-BD0D-F61313F430AF}">
      <dgm:prSet phldrT="[Текст]"/>
      <dgm:spPr/>
      <dgm:t>
        <a:bodyPr/>
        <a:lstStyle/>
        <a:p>
          <a:r>
            <a:rPr lang="ru-RU" dirty="0">
              <a:latin typeface="Arial" panose="020B0604020202020204" pitchFamily="34" charset="0"/>
              <a:cs typeface="Arial" panose="020B0604020202020204" pitchFamily="34" charset="0"/>
            </a:rPr>
            <a:t>Балку укрепляют на временной опоре, разбирают перекрытие, освобождают поврежденный конец балки и спиливают его.</a:t>
          </a:r>
        </a:p>
      </dgm:t>
    </dgm:pt>
    <dgm:pt modelId="{61A61474-5B7C-46B0-8F56-F4BBF91E61AE}" type="parTrans" cxnId="{4144DBE8-9E78-4C83-8EED-E56B8F13601E}">
      <dgm:prSet/>
      <dgm:spPr/>
      <dgm:t>
        <a:bodyPr/>
        <a:lstStyle/>
        <a:p>
          <a:endParaRPr lang="ru-RU"/>
        </a:p>
      </dgm:t>
    </dgm:pt>
    <dgm:pt modelId="{9234130A-8487-4101-8F40-12694A79029D}" type="sibTrans" cxnId="{4144DBE8-9E78-4C83-8EED-E56B8F13601E}">
      <dgm:prSet/>
      <dgm:spPr/>
      <dgm:t>
        <a:bodyPr/>
        <a:lstStyle/>
        <a:p>
          <a:endParaRPr lang="ru-RU"/>
        </a:p>
      </dgm:t>
    </dgm:pt>
    <dgm:pt modelId="{D357817E-2224-46C2-85DC-7A5CEA5D13DA}">
      <dgm:prSet phldrT="[Текст]"/>
      <dgm:spPr/>
      <dgm:t>
        <a:bodyPr/>
        <a:lstStyle/>
        <a:p>
          <a:pPr>
            <a:buNone/>
          </a:pPr>
          <a:r>
            <a:rPr lang="ru-RU" dirty="0">
              <a:latin typeface="Arial" panose="020B0604020202020204" pitchFamily="34" charset="0"/>
              <a:cs typeface="Arial" panose="020B0604020202020204" pitchFamily="34" charset="0"/>
            </a:rPr>
            <a:t>Прутковые протезы применяют при массивном загнивании стропильных концов балок.</a:t>
          </a:r>
        </a:p>
      </dgm:t>
    </dgm:pt>
    <dgm:pt modelId="{BA3BC9EB-5ED9-474D-9B98-FF33CC00CAFE}" type="parTrans" cxnId="{F200C974-44B6-4942-96BD-FDFB4791D6DF}">
      <dgm:prSet/>
      <dgm:spPr/>
      <dgm:t>
        <a:bodyPr/>
        <a:lstStyle/>
        <a:p>
          <a:endParaRPr lang="ru-RU"/>
        </a:p>
      </dgm:t>
    </dgm:pt>
    <dgm:pt modelId="{815695B6-86C3-4253-90D4-EA108B73BC48}" type="sibTrans" cxnId="{F200C974-44B6-4942-96BD-FDFB4791D6DF}">
      <dgm:prSet/>
      <dgm:spPr/>
      <dgm:t>
        <a:bodyPr/>
        <a:lstStyle/>
        <a:p>
          <a:endParaRPr lang="ru-RU"/>
        </a:p>
      </dgm:t>
    </dgm:pt>
    <dgm:pt modelId="{66639D02-7229-460B-B713-8A510107DCF5}" type="pres">
      <dgm:prSet presAssocID="{E63E21C8-3EA6-4996-8A06-8FE1D510F27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E044679-E15B-44EB-8AC0-6E4A3B6114E8}" type="pres">
      <dgm:prSet presAssocID="{A223FEB8-5B44-449B-9EAD-B4CE52889CEF}" presName="parentText" presStyleLbl="node1" presStyleIdx="0" presStyleCnt="4" custLinFactY="21" custLinFactNeighborY="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52A1E60-94CC-48D8-A723-804538256BD9}" type="pres">
      <dgm:prSet presAssocID="{A223FEB8-5B44-449B-9EAD-B4CE52889CEF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F736788-4902-4344-BC1F-F109C5157AAA}" type="pres">
      <dgm:prSet presAssocID="{7803C860-E4B2-4374-BD0D-F61313F430AF}" presName="parentText" presStyleLbl="node1" presStyleIdx="1" presStyleCnt="4" custLinFactNeighborY="9876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1C0B423-5819-49CF-B254-7183F5AFADDF}" type="pres">
      <dgm:prSet presAssocID="{9234130A-8487-4101-8F40-12694A79029D}" presName="spacer" presStyleCnt="0"/>
      <dgm:spPr/>
    </dgm:pt>
    <dgm:pt modelId="{A0EE4D24-1915-4ACB-9623-EA3B08BF943A}" type="pres">
      <dgm:prSet presAssocID="{D357817E-2224-46C2-85DC-7A5CEA5D13DA}" presName="parentText" presStyleLbl="node1" presStyleIdx="2" presStyleCnt="4" custLinFactY="66" custLinFactNeighborY="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770F52B-48A3-4152-95A4-0A40977845A8}" type="pres">
      <dgm:prSet presAssocID="{815695B6-86C3-4253-90D4-EA108B73BC48}" presName="spacer" presStyleCnt="0"/>
      <dgm:spPr/>
    </dgm:pt>
    <dgm:pt modelId="{9158C861-DDAA-45C2-812D-7274D842AC82}" type="pres">
      <dgm:prSet presAssocID="{EDF1CCFB-5F0A-4208-B4AF-5D6769AF175F}" presName="parentText" presStyleLbl="node1" presStyleIdx="3" presStyleCnt="4" custLinFactNeighborY="3062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6969745-797C-463C-BE49-5FBEA33B040B}" type="pres">
      <dgm:prSet presAssocID="{EDF1CCFB-5F0A-4208-B4AF-5D6769AF175F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C08DAB8-955F-4216-98D0-53EC0A9C6CE0}" type="presOf" srcId="{EDF1CCFB-5F0A-4208-B4AF-5D6769AF175F}" destId="{9158C861-DDAA-45C2-812D-7274D842AC82}" srcOrd="0" destOrd="0" presId="urn:microsoft.com/office/officeart/2005/8/layout/vList2"/>
    <dgm:cxn modelId="{E641C7AD-041F-4602-AEC6-5379F0BBF451}" srcId="{A223FEB8-5B44-449B-9EAD-B4CE52889CEF}" destId="{EBA2D6C7-4BEA-4CF5-A9A7-D3B2F8C70EBD}" srcOrd="0" destOrd="0" parTransId="{0A2E1A66-4864-4281-9EE4-642F200F9EC7}" sibTransId="{7E176BC6-7F34-411E-90CE-B0BA327E90CC}"/>
    <dgm:cxn modelId="{9F7E2FB2-2411-4A62-B334-5CBBE68CFBFA}" srcId="{E63E21C8-3EA6-4996-8A06-8FE1D510F277}" destId="{EDF1CCFB-5F0A-4208-B4AF-5D6769AF175F}" srcOrd="3" destOrd="0" parTransId="{01E931CC-6F1A-447B-9D0F-E454657CD98D}" sibTransId="{43942462-6106-405A-BD4F-2226E2E3C7E1}"/>
    <dgm:cxn modelId="{9599574A-CAF8-44BA-BEC6-CC996355FF9F}" type="presOf" srcId="{D357817E-2224-46C2-85DC-7A5CEA5D13DA}" destId="{A0EE4D24-1915-4ACB-9623-EA3B08BF943A}" srcOrd="0" destOrd="0" presId="urn:microsoft.com/office/officeart/2005/8/layout/vList2"/>
    <dgm:cxn modelId="{D2E662C1-17CF-4E9C-B446-1E78AD59E99D}" type="presOf" srcId="{EBA2D6C7-4BEA-4CF5-A9A7-D3B2F8C70EBD}" destId="{A52A1E60-94CC-48D8-A723-804538256BD9}" srcOrd="0" destOrd="0" presId="urn:microsoft.com/office/officeart/2005/8/layout/vList2"/>
    <dgm:cxn modelId="{F200C974-44B6-4942-96BD-FDFB4791D6DF}" srcId="{E63E21C8-3EA6-4996-8A06-8FE1D510F277}" destId="{D357817E-2224-46C2-85DC-7A5CEA5D13DA}" srcOrd="2" destOrd="0" parTransId="{BA3BC9EB-5ED9-474D-9B98-FF33CC00CAFE}" sibTransId="{815695B6-86C3-4253-90D4-EA108B73BC48}"/>
    <dgm:cxn modelId="{C368241B-54DA-4E91-BA9D-2665F183C3D7}" type="presOf" srcId="{916F5A31-BC99-4A8A-A82C-CFD279EA273B}" destId="{C6969745-797C-463C-BE49-5FBEA33B040B}" srcOrd="0" destOrd="0" presId="urn:microsoft.com/office/officeart/2005/8/layout/vList2"/>
    <dgm:cxn modelId="{E28289F7-1450-4604-AF8C-8DA980385431}" type="presOf" srcId="{A223FEB8-5B44-449B-9EAD-B4CE52889CEF}" destId="{4E044679-E15B-44EB-8AC0-6E4A3B6114E8}" srcOrd="0" destOrd="0" presId="urn:microsoft.com/office/officeart/2005/8/layout/vList2"/>
    <dgm:cxn modelId="{4144DBE8-9E78-4C83-8EED-E56B8F13601E}" srcId="{E63E21C8-3EA6-4996-8A06-8FE1D510F277}" destId="{7803C860-E4B2-4374-BD0D-F61313F430AF}" srcOrd="1" destOrd="0" parTransId="{61A61474-5B7C-46B0-8F56-F4BBF91E61AE}" sibTransId="{9234130A-8487-4101-8F40-12694A79029D}"/>
    <dgm:cxn modelId="{B27746D9-FE1C-4F11-8F43-39F5FB2941E0}" srcId="{EDF1CCFB-5F0A-4208-B4AF-5D6769AF175F}" destId="{916F5A31-BC99-4A8A-A82C-CFD279EA273B}" srcOrd="0" destOrd="0" parTransId="{EFAB6E45-D436-4E1D-859E-A33806261CA5}" sibTransId="{E29043EB-1F71-443D-BBB5-69A811CAF32B}"/>
    <dgm:cxn modelId="{FA245A5C-099E-49EB-BE8F-EE284FABECAB}" type="presOf" srcId="{E63E21C8-3EA6-4996-8A06-8FE1D510F277}" destId="{66639D02-7229-460B-B713-8A510107DCF5}" srcOrd="0" destOrd="0" presId="urn:microsoft.com/office/officeart/2005/8/layout/vList2"/>
    <dgm:cxn modelId="{08047ED0-3C27-4710-AFB9-241D3B47F31A}" type="presOf" srcId="{7803C860-E4B2-4374-BD0D-F61313F430AF}" destId="{4F736788-4902-4344-BC1F-F109C5157AAA}" srcOrd="0" destOrd="0" presId="urn:microsoft.com/office/officeart/2005/8/layout/vList2"/>
    <dgm:cxn modelId="{33653BF7-C9C8-4641-8BDD-BE71AACEFC4F}" srcId="{E63E21C8-3EA6-4996-8A06-8FE1D510F277}" destId="{A223FEB8-5B44-449B-9EAD-B4CE52889CEF}" srcOrd="0" destOrd="0" parTransId="{15966275-24FF-4F31-8E14-498CF9382737}" sibTransId="{1E81F10B-1F20-4973-9189-93A6C98D7686}"/>
    <dgm:cxn modelId="{B6775AFC-30B8-4918-9111-148357850C12}" type="presParOf" srcId="{66639D02-7229-460B-B713-8A510107DCF5}" destId="{4E044679-E15B-44EB-8AC0-6E4A3B6114E8}" srcOrd="0" destOrd="0" presId="urn:microsoft.com/office/officeart/2005/8/layout/vList2"/>
    <dgm:cxn modelId="{709A3C1E-0F16-41B3-A620-FA0EB46C7412}" type="presParOf" srcId="{66639D02-7229-460B-B713-8A510107DCF5}" destId="{A52A1E60-94CC-48D8-A723-804538256BD9}" srcOrd="1" destOrd="0" presId="urn:microsoft.com/office/officeart/2005/8/layout/vList2"/>
    <dgm:cxn modelId="{69C8B823-0947-494E-89E8-120B77E39F5C}" type="presParOf" srcId="{66639D02-7229-460B-B713-8A510107DCF5}" destId="{4F736788-4902-4344-BC1F-F109C5157AAA}" srcOrd="2" destOrd="0" presId="urn:microsoft.com/office/officeart/2005/8/layout/vList2"/>
    <dgm:cxn modelId="{3475465E-116E-463A-B279-2E71B4C6A7C1}" type="presParOf" srcId="{66639D02-7229-460B-B713-8A510107DCF5}" destId="{21C0B423-5819-49CF-B254-7183F5AFADDF}" srcOrd="3" destOrd="0" presId="urn:microsoft.com/office/officeart/2005/8/layout/vList2"/>
    <dgm:cxn modelId="{E43BB105-8EAB-4DEC-B919-8BD6771090EB}" type="presParOf" srcId="{66639D02-7229-460B-B713-8A510107DCF5}" destId="{A0EE4D24-1915-4ACB-9623-EA3B08BF943A}" srcOrd="4" destOrd="0" presId="urn:microsoft.com/office/officeart/2005/8/layout/vList2"/>
    <dgm:cxn modelId="{43EA343C-3266-49C5-85C2-C97174A96D37}" type="presParOf" srcId="{66639D02-7229-460B-B713-8A510107DCF5}" destId="{6770F52B-48A3-4152-95A4-0A40977845A8}" srcOrd="5" destOrd="0" presId="urn:microsoft.com/office/officeart/2005/8/layout/vList2"/>
    <dgm:cxn modelId="{DA5C9C83-EE07-42F6-8522-19BABC2A648B}" type="presParOf" srcId="{66639D02-7229-460B-B713-8A510107DCF5}" destId="{9158C861-DDAA-45C2-812D-7274D842AC82}" srcOrd="6" destOrd="0" presId="urn:microsoft.com/office/officeart/2005/8/layout/vList2"/>
    <dgm:cxn modelId="{5418EC70-CF19-4D45-9D5E-1AB17B21B1F9}" type="presParOf" srcId="{66639D02-7229-460B-B713-8A510107DCF5}" destId="{C6969745-797C-463C-BE49-5FBEA33B040B}" srcOrd="7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0B5A8952-FEFE-4F62-9F74-9EBA4DDEBBA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484D512-B46E-4E08-8069-425FCA3E2DFB}">
      <dgm:prSet phldrT="[Текст]" custT="1"/>
      <dgm:spPr/>
      <dgm:t>
        <a:bodyPr/>
        <a:lstStyle/>
        <a:p>
          <a:pPr>
            <a:buNone/>
          </a:pPr>
          <a:r>
            <a:rPr lang="ru-RU" sz="1800" dirty="0">
              <a:latin typeface="Arial" panose="020B0604020202020204" pitchFamily="34" charset="0"/>
              <a:cs typeface="Arial" panose="020B0604020202020204" pitchFamily="34" charset="0"/>
            </a:rPr>
            <a:t>Суть химической защиты заключается в пропитке и покраске дерева специальными веществами. Вещества для огнезащитной пропитки называются </a:t>
          </a:r>
          <a:r>
            <a:rPr lang="ru-RU" sz="1800" b="1" dirty="0">
              <a:latin typeface="Arial" panose="020B0604020202020204" pitchFamily="34" charset="0"/>
              <a:cs typeface="Arial" panose="020B0604020202020204" pitchFamily="34" charset="0"/>
            </a:rPr>
            <a:t>антипиренами</a:t>
          </a:r>
          <a:r>
            <a:rPr lang="ru-RU" sz="1800" dirty="0">
              <a:latin typeface="Arial" panose="020B0604020202020204" pitchFamily="34" charset="0"/>
              <a:cs typeface="Arial" panose="020B0604020202020204" pitchFamily="34" charset="0"/>
            </a:rPr>
            <a:t>.</a:t>
          </a:r>
        </a:p>
        <a:p>
          <a:pPr>
            <a:buNone/>
          </a:pPr>
          <a:r>
            <a:rPr lang="ru-RU" sz="1800" dirty="0">
              <a:latin typeface="Arial" panose="020B0604020202020204" pitchFamily="34" charset="0"/>
              <a:cs typeface="Arial" panose="020B0604020202020204" pitchFamily="34" charset="0"/>
            </a:rPr>
            <a:t>Антипирен— это вещество, которое наносится на уже окончательно возведенный дом.</a:t>
          </a:r>
        </a:p>
      </dgm:t>
    </dgm:pt>
    <dgm:pt modelId="{5AE8021D-9E45-4BAA-965A-3AF439273A3E}" type="parTrans" cxnId="{92EE54F8-DBE7-4732-A85B-318F6ADC56CA}">
      <dgm:prSet/>
      <dgm:spPr/>
      <dgm:t>
        <a:bodyPr/>
        <a:lstStyle/>
        <a:p>
          <a:endParaRPr lang="ru-RU"/>
        </a:p>
      </dgm:t>
    </dgm:pt>
    <dgm:pt modelId="{28C20829-E340-40D0-A447-259D67D74140}" type="sibTrans" cxnId="{92EE54F8-DBE7-4732-A85B-318F6ADC56CA}">
      <dgm:prSet/>
      <dgm:spPr/>
      <dgm:t>
        <a:bodyPr/>
        <a:lstStyle/>
        <a:p>
          <a:endParaRPr lang="ru-RU"/>
        </a:p>
      </dgm:t>
    </dgm:pt>
    <dgm:pt modelId="{1CC99EA6-DC40-4658-A192-C39548AE3416}">
      <dgm:prSet phldrT="[Текст]" phldr="1"/>
      <dgm:spPr/>
      <dgm:t>
        <a:bodyPr/>
        <a:lstStyle/>
        <a:p>
          <a:endParaRPr lang="ru-RU"/>
        </a:p>
      </dgm:t>
    </dgm:pt>
    <dgm:pt modelId="{5A90C54B-BBED-46F4-A4FE-0AE902778033}" type="parTrans" cxnId="{59455F94-1FEC-41E3-BD32-24823553D131}">
      <dgm:prSet/>
      <dgm:spPr/>
      <dgm:t>
        <a:bodyPr/>
        <a:lstStyle/>
        <a:p>
          <a:endParaRPr lang="ru-RU"/>
        </a:p>
      </dgm:t>
    </dgm:pt>
    <dgm:pt modelId="{CE11A17B-721D-45ED-B957-5C384142D657}" type="sibTrans" cxnId="{59455F94-1FEC-41E3-BD32-24823553D131}">
      <dgm:prSet/>
      <dgm:spPr/>
      <dgm:t>
        <a:bodyPr/>
        <a:lstStyle/>
        <a:p>
          <a:endParaRPr lang="ru-RU"/>
        </a:p>
      </dgm:t>
    </dgm:pt>
    <dgm:pt modelId="{6D0FF825-75A0-48F1-A3EF-35A918FFC9C2}">
      <dgm:prSet phldrT="[Текст]" custT="1"/>
      <dgm:spPr/>
      <dgm:t>
        <a:bodyPr/>
        <a:lstStyle/>
        <a:p>
          <a:r>
            <a:rPr lang="ru-RU" sz="1800" b="0" i="0" dirty="0">
              <a:latin typeface="Arial" panose="020B0604020202020204" pitchFamily="34" charset="0"/>
              <a:cs typeface="Arial" panose="020B0604020202020204" pitchFamily="34" charset="0"/>
            </a:rPr>
            <a:t>Химические средства, предназначенные для защиты древесины от поражения грибами, называют </a:t>
          </a:r>
          <a:r>
            <a:rPr lang="ru-RU" sz="1800" b="0" i="1" dirty="0">
              <a:latin typeface="Arial" panose="020B0604020202020204" pitchFamily="34" charset="0"/>
              <a:cs typeface="Arial" panose="020B0604020202020204" pitchFamily="34" charset="0"/>
            </a:rPr>
            <a:t>фунгицидами</a:t>
          </a:r>
          <a:r>
            <a:rPr lang="ru-RU" sz="1800" b="0" i="0" dirty="0">
              <a:latin typeface="Arial" panose="020B0604020202020204" pitchFamily="34" charset="0"/>
              <a:cs typeface="Arial" panose="020B0604020202020204" pitchFamily="34" charset="0"/>
            </a:rPr>
            <a:t>, а от поражения насекомых — </a:t>
          </a:r>
          <a:r>
            <a:rPr lang="ru-RU" sz="1800" b="0" i="1" dirty="0">
              <a:latin typeface="Arial" panose="020B0604020202020204" pitchFamily="34" charset="0"/>
              <a:cs typeface="Arial" panose="020B0604020202020204" pitchFamily="34" charset="0"/>
            </a:rPr>
            <a:t>инсектицидами.</a:t>
          </a:r>
          <a:endParaRPr lang="ru-RU" sz="18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7C36B42-92ED-4B6E-8295-77FF2C75E5E9}" type="parTrans" cxnId="{B3D8D3A2-5ABF-419E-B7BF-180DB19FB1F9}">
      <dgm:prSet/>
      <dgm:spPr/>
      <dgm:t>
        <a:bodyPr/>
        <a:lstStyle/>
        <a:p>
          <a:endParaRPr lang="ru-RU"/>
        </a:p>
      </dgm:t>
    </dgm:pt>
    <dgm:pt modelId="{6D77B1A9-258E-4A4D-A9A1-B6E7B7AD1287}" type="sibTrans" cxnId="{B3D8D3A2-5ABF-419E-B7BF-180DB19FB1F9}">
      <dgm:prSet/>
      <dgm:spPr/>
      <dgm:t>
        <a:bodyPr/>
        <a:lstStyle/>
        <a:p>
          <a:endParaRPr lang="ru-RU"/>
        </a:p>
      </dgm:t>
    </dgm:pt>
    <dgm:pt modelId="{5E48B3CB-07FE-441C-A45F-9F9417F9BB2A}" type="pres">
      <dgm:prSet presAssocID="{0B5A8952-FEFE-4F62-9F74-9EBA4DDEBBA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0FE0EC8-84F7-4554-9D0C-D4C28385F1F1}" type="pres">
      <dgm:prSet presAssocID="{D484D512-B46E-4E08-8069-425FCA3E2DFB}" presName="parentText" presStyleLbl="node1" presStyleIdx="0" presStyleCnt="2" custScaleY="11717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809AB26-FF5E-4165-902E-93F7BE55E83C}" type="pres">
      <dgm:prSet presAssocID="{D484D512-B46E-4E08-8069-425FCA3E2DFB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902BAFA-5585-421A-9192-3E606D7E08E5}" type="pres">
      <dgm:prSet presAssocID="{6D0FF825-75A0-48F1-A3EF-35A918FFC9C2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3D8D3A2-5ABF-419E-B7BF-180DB19FB1F9}" srcId="{0B5A8952-FEFE-4F62-9F74-9EBA4DDEBBAE}" destId="{6D0FF825-75A0-48F1-A3EF-35A918FFC9C2}" srcOrd="1" destOrd="0" parTransId="{87C36B42-92ED-4B6E-8295-77FF2C75E5E9}" sibTransId="{6D77B1A9-258E-4A4D-A9A1-B6E7B7AD1287}"/>
    <dgm:cxn modelId="{03622527-FCCE-48AF-ABC2-B46C86EFBA30}" type="presOf" srcId="{0B5A8952-FEFE-4F62-9F74-9EBA4DDEBBAE}" destId="{5E48B3CB-07FE-441C-A45F-9F9417F9BB2A}" srcOrd="0" destOrd="0" presId="urn:microsoft.com/office/officeart/2005/8/layout/vList2"/>
    <dgm:cxn modelId="{6B06699B-688F-4167-9F78-3F1BC580DAC1}" type="presOf" srcId="{6D0FF825-75A0-48F1-A3EF-35A918FFC9C2}" destId="{B902BAFA-5585-421A-9192-3E606D7E08E5}" srcOrd="0" destOrd="0" presId="urn:microsoft.com/office/officeart/2005/8/layout/vList2"/>
    <dgm:cxn modelId="{92EE54F8-DBE7-4732-A85B-318F6ADC56CA}" srcId="{0B5A8952-FEFE-4F62-9F74-9EBA4DDEBBAE}" destId="{D484D512-B46E-4E08-8069-425FCA3E2DFB}" srcOrd="0" destOrd="0" parTransId="{5AE8021D-9E45-4BAA-965A-3AF439273A3E}" sibTransId="{28C20829-E340-40D0-A447-259D67D74140}"/>
    <dgm:cxn modelId="{4B2A5FD0-09E9-4B49-9742-28857892D05F}" type="presOf" srcId="{D484D512-B46E-4E08-8069-425FCA3E2DFB}" destId="{D0FE0EC8-84F7-4554-9D0C-D4C28385F1F1}" srcOrd="0" destOrd="0" presId="urn:microsoft.com/office/officeart/2005/8/layout/vList2"/>
    <dgm:cxn modelId="{59455F94-1FEC-41E3-BD32-24823553D131}" srcId="{D484D512-B46E-4E08-8069-425FCA3E2DFB}" destId="{1CC99EA6-DC40-4658-A192-C39548AE3416}" srcOrd="0" destOrd="0" parTransId="{5A90C54B-BBED-46F4-A4FE-0AE902778033}" sibTransId="{CE11A17B-721D-45ED-B957-5C384142D657}"/>
    <dgm:cxn modelId="{FFCAD6AB-8D57-47EF-B65C-8EE967AC723B}" type="presOf" srcId="{1CC99EA6-DC40-4658-A192-C39548AE3416}" destId="{2809AB26-FF5E-4165-902E-93F7BE55E83C}" srcOrd="0" destOrd="0" presId="urn:microsoft.com/office/officeart/2005/8/layout/vList2"/>
    <dgm:cxn modelId="{EDF6F493-CDA9-45F9-B42A-AD83DDB2DA23}" type="presParOf" srcId="{5E48B3CB-07FE-441C-A45F-9F9417F9BB2A}" destId="{D0FE0EC8-84F7-4554-9D0C-D4C28385F1F1}" srcOrd="0" destOrd="0" presId="urn:microsoft.com/office/officeart/2005/8/layout/vList2"/>
    <dgm:cxn modelId="{D043C076-D4E9-4B2A-96C7-DE1DAAF87F0C}" type="presParOf" srcId="{5E48B3CB-07FE-441C-A45F-9F9417F9BB2A}" destId="{2809AB26-FF5E-4165-902E-93F7BE55E83C}" srcOrd="1" destOrd="0" presId="urn:microsoft.com/office/officeart/2005/8/layout/vList2"/>
    <dgm:cxn modelId="{763A0AA7-B80D-43B9-B341-4CEDE6403F4C}" type="presParOf" srcId="{5E48B3CB-07FE-441C-A45F-9F9417F9BB2A}" destId="{B902BAFA-5585-421A-9192-3E606D7E08E5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7456F3-8B41-47E9-B98C-3A89FF7669C6}">
      <dsp:nvSpPr>
        <dsp:cNvPr id="0" name=""/>
        <dsp:cNvSpPr/>
      </dsp:nvSpPr>
      <dsp:spPr>
        <a:xfrm>
          <a:off x="0" y="5059"/>
          <a:ext cx="5257800" cy="19111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>
              <a:latin typeface="Arial" panose="020B0604020202020204" pitchFamily="34" charset="0"/>
              <a:cs typeface="Arial" panose="020B0604020202020204" pitchFamily="34" charset="0"/>
            </a:rPr>
            <a:t>Повышенная безопасность деревянного дома зависит от двух основных факторов: легкости древесины и технологии строительства</a:t>
          </a:r>
          <a:r>
            <a:rPr lang="en-US" sz="2200" kern="1200" dirty="0">
              <a:latin typeface="Arial" panose="020B0604020202020204" pitchFamily="34" charset="0"/>
              <a:cs typeface="Arial" panose="020B0604020202020204" pitchFamily="34" charset="0"/>
            </a:rPr>
            <a:t>.</a:t>
          </a:r>
          <a:endParaRPr lang="ru-RU" sz="2200" kern="1200" dirty="0"/>
        </a:p>
      </dsp:txBody>
      <dsp:txXfrm>
        <a:off x="93297" y="98356"/>
        <a:ext cx="5071206" cy="1724601"/>
      </dsp:txXfrm>
    </dsp:sp>
    <dsp:sp modelId="{9DEBC390-AD3B-44B9-ADF4-5BDB64FAB90E}">
      <dsp:nvSpPr>
        <dsp:cNvPr id="0" name=""/>
        <dsp:cNvSpPr/>
      </dsp:nvSpPr>
      <dsp:spPr>
        <a:xfrm>
          <a:off x="0" y="1993509"/>
          <a:ext cx="5257800" cy="3643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6935" tIns="27940" rIns="156464" bIns="27940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Arial" panose="020B0604020202020204" pitchFamily="34" charset="0"/>
            <a:buChar char="••"/>
          </a:pPr>
          <a:endParaRPr lang="ru-RU" sz="1700" kern="1200" dirty="0"/>
        </a:p>
      </dsp:txBody>
      <dsp:txXfrm>
        <a:off x="0" y="1993509"/>
        <a:ext cx="5257800" cy="364320"/>
      </dsp:txXfrm>
    </dsp:sp>
    <dsp:sp modelId="{CD8393F0-73D5-4449-B32B-50FCA59AECC1}">
      <dsp:nvSpPr>
        <dsp:cNvPr id="0" name=""/>
        <dsp:cNvSpPr/>
      </dsp:nvSpPr>
      <dsp:spPr>
        <a:xfrm>
          <a:off x="0" y="1963713"/>
          <a:ext cx="5257800" cy="19111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/>
            <a:t>Сейсмические испытания показали, что здания из клееных панелей могут выдерживать сильнейшие землетрясения без потери прочности и долговечности. </a:t>
          </a:r>
        </a:p>
      </dsp:txBody>
      <dsp:txXfrm>
        <a:off x="93297" y="2057010"/>
        <a:ext cx="5071206" cy="172460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367D08C-75BB-4C0C-A751-591E2D445085}">
      <dsp:nvSpPr>
        <dsp:cNvPr id="0" name=""/>
        <dsp:cNvSpPr/>
      </dsp:nvSpPr>
      <dsp:spPr>
        <a:xfrm>
          <a:off x="0" y="621490"/>
          <a:ext cx="8128000" cy="164896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latin typeface="Arial" panose="020B0604020202020204" pitchFamily="34" charset="0"/>
              <a:cs typeface="Arial" panose="020B0604020202020204" pitchFamily="34" charset="0"/>
            </a:rPr>
            <a:t>Для увеличения несущей способности стропильных ног как в стропильных системах применяют установку разгружающих балок (подмог), двухсторонних накладок и подкосов.</a:t>
          </a:r>
          <a:endParaRPr lang="ru-RU" sz="1800" kern="1200" dirty="0"/>
        </a:p>
      </dsp:txBody>
      <dsp:txXfrm>
        <a:off x="80496" y="701986"/>
        <a:ext cx="7967008" cy="1487976"/>
      </dsp:txXfrm>
    </dsp:sp>
    <dsp:sp modelId="{84C00915-3101-478E-8B24-BC1661561217}">
      <dsp:nvSpPr>
        <dsp:cNvPr id="0" name=""/>
        <dsp:cNvSpPr/>
      </dsp:nvSpPr>
      <dsp:spPr>
        <a:xfrm>
          <a:off x="0" y="1723772"/>
          <a:ext cx="8128000" cy="3312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8064" tIns="22860" rIns="128016" bIns="2286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ru-RU" sz="1400" kern="1200"/>
        </a:p>
      </dsp:txBody>
      <dsp:txXfrm>
        <a:off x="0" y="1723772"/>
        <a:ext cx="8128000" cy="331200"/>
      </dsp:txXfrm>
    </dsp:sp>
    <dsp:sp modelId="{3D7EBC49-E549-48A5-8D49-14E1AB6D6B63}">
      <dsp:nvSpPr>
        <dsp:cNvPr id="0" name=""/>
        <dsp:cNvSpPr/>
      </dsp:nvSpPr>
      <dsp:spPr>
        <a:xfrm>
          <a:off x="0" y="2308305"/>
          <a:ext cx="8128000" cy="125112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latin typeface="Arial" panose="020B0604020202020204" pitchFamily="34" charset="0"/>
              <a:cs typeface="Arial" panose="020B0604020202020204" pitchFamily="34" charset="0"/>
            </a:rPr>
            <a:t>По поверочным расчетам, стропила в пролете между </a:t>
          </a:r>
          <a:r>
            <a:rPr lang="ru-RU" sz="1800" kern="1200" dirty="0" err="1">
              <a:latin typeface="Arial" panose="020B0604020202020204" pitchFamily="34" charset="0"/>
              <a:cs typeface="Arial" panose="020B0604020202020204" pitchFamily="34" charset="0"/>
            </a:rPr>
            <a:t>мауэрлатной</a:t>
          </a:r>
          <a:r>
            <a:rPr lang="ru-RU" sz="1800" kern="1200" dirty="0">
              <a:latin typeface="Arial" panose="020B0604020202020204" pitchFamily="34" charset="0"/>
              <a:cs typeface="Arial" panose="020B0604020202020204" pitchFamily="34" charset="0"/>
            </a:rPr>
            <a:t> балкой и подстропильной ногой с размерами сечения, подобранными по прочностным характеристикам, часто не проходили расчет на прогиб и приходилось увеличивать их высоту.</a:t>
          </a:r>
          <a:endParaRPr lang="ru-RU" sz="1800" kern="1200" dirty="0"/>
        </a:p>
      </dsp:txBody>
      <dsp:txXfrm>
        <a:off x="61075" y="2369380"/>
        <a:ext cx="8005850" cy="1128972"/>
      </dsp:txXfrm>
    </dsp:sp>
    <dsp:sp modelId="{0DF01710-7B48-4F5B-AABA-0F4651DFC485}">
      <dsp:nvSpPr>
        <dsp:cNvPr id="0" name=""/>
        <dsp:cNvSpPr/>
      </dsp:nvSpPr>
      <dsp:spPr>
        <a:xfrm>
          <a:off x="0" y="3637706"/>
          <a:ext cx="8128000" cy="164896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latin typeface="Arial" panose="020B0604020202020204" pitchFamily="34" charset="0"/>
              <a:cs typeface="Arial" panose="020B0604020202020204" pitchFamily="34" charset="0"/>
            </a:rPr>
            <a:t>Изготовить стропильную ногу переменного сечения можно включением в нее дополнительной деревянной балки — подмоги. Подмогу крепят в пролете между мауэрлатом и подстропильной ногой, ее высотой добирают высоту сечения стропила, чтобы оно проходило по расчету на прогиб. </a:t>
          </a:r>
          <a:endParaRPr lang="ru-RU" sz="1800" kern="1200" dirty="0"/>
        </a:p>
      </dsp:txBody>
      <dsp:txXfrm>
        <a:off x="80496" y="3718202"/>
        <a:ext cx="7967008" cy="1487976"/>
      </dsp:txXfrm>
    </dsp:sp>
    <dsp:sp modelId="{8AC74BCD-2F47-47C4-956A-1741A908AC6A}">
      <dsp:nvSpPr>
        <dsp:cNvPr id="0" name=""/>
        <dsp:cNvSpPr/>
      </dsp:nvSpPr>
      <dsp:spPr>
        <a:xfrm>
          <a:off x="0" y="5012663"/>
          <a:ext cx="8128000" cy="3312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8064" tIns="22860" rIns="128016" bIns="2286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ru-RU" sz="1400" kern="1200"/>
        </a:p>
      </dsp:txBody>
      <dsp:txXfrm>
        <a:off x="0" y="5012663"/>
        <a:ext cx="8128000" cy="33120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305B01E-F99F-404F-A584-C7D58BDA24F4}">
      <dsp:nvSpPr>
        <dsp:cNvPr id="0" name=""/>
        <dsp:cNvSpPr/>
      </dsp:nvSpPr>
      <dsp:spPr>
        <a:xfrm>
          <a:off x="0" y="229834"/>
          <a:ext cx="8128000" cy="22604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300" kern="1200" dirty="0">
              <a:latin typeface="Arial" panose="020B0604020202020204" pitchFamily="34" charset="0"/>
              <a:cs typeface="Arial" panose="020B0604020202020204" pitchFamily="34" charset="0"/>
            </a:rPr>
            <a:t>При реконструкции кровли под более крутой скат устанавливают новые стропила, сращивая их со старыми дощато-гвоздевой перекрестной стенкой. Образующаяся при этом ферма обеспечивает не только новый уклон, но и повышенную жесткость стропильной конструкции. </a:t>
          </a:r>
          <a:endParaRPr lang="ru-RU" sz="2300" kern="1200" dirty="0"/>
        </a:p>
      </dsp:txBody>
      <dsp:txXfrm>
        <a:off x="110346" y="340180"/>
        <a:ext cx="7907308" cy="2039748"/>
      </dsp:txXfrm>
    </dsp:sp>
    <dsp:sp modelId="{F73139E5-5E23-4576-A21A-388AC98E4CED}">
      <dsp:nvSpPr>
        <dsp:cNvPr id="0" name=""/>
        <dsp:cNvSpPr/>
      </dsp:nvSpPr>
      <dsp:spPr>
        <a:xfrm>
          <a:off x="0" y="2328453"/>
          <a:ext cx="8128000" cy="3808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8064" tIns="29210" rIns="163576" bIns="2921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ru-RU" sz="1800" kern="1200"/>
        </a:p>
      </dsp:txBody>
      <dsp:txXfrm>
        <a:off x="0" y="2328453"/>
        <a:ext cx="8128000" cy="380880"/>
      </dsp:txXfrm>
    </dsp:sp>
    <dsp:sp modelId="{CAC9B503-D3C7-448A-9825-35DC21D468AC}">
      <dsp:nvSpPr>
        <dsp:cNvPr id="0" name=""/>
        <dsp:cNvSpPr/>
      </dsp:nvSpPr>
      <dsp:spPr>
        <a:xfrm>
          <a:off x="0" y="2709333"/>
          <a:ext cx="8128000" cy="22604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300" kern="1200" dirty="0">
              <a:latin typeface="Arial" panose="020B0604020202020204" pitchFamily="34" charset="0"/>
              <a:cs typeface="Arial" panose="020B0604020202020204" pitchFamily="34" charset="0"/>
            </a:rPr>
            <a:t>Этот метод позволяет не разбирать старую крышу и ускоряет работы, но и </a:t>
          </a:r>
          <a:r>
            <a:rPr lang="ru-RU" sz="2300" kern="1200" dirty="0" err="1">
              <a:latin typeface="Arial" panose="020B0604020202020204" pitchFamily="34" charset="0"/>
              <a:cs typeface="Arial" panose="020B0604020202020204" pitchFamily="34" charset="0"/>
            </a:rPr>
            <a:t>подкрышное</a:t>
          </a:r>
          <a:r>
            <a:rPr lang="ru-RU" sz="2300" kern="1200" dirty="0">
              <a:latin typeface="Arial" panose="020B0604020202020204" pitchFamily="34" charset="0"/>
              <a:cs typeface="Arial" panose="020B0604020202020204" pitchFamily="34" charset="0"/>
            </a:rPr>
            <a:t> пространство не увеличивает. Если целью изменения уклона скатов было устройство мансарды, то объем чердака останется прежним.</a:t>
          </a:r>
          <a:endParaRPr lang="ru-RU" sz="2300" kern="1200" dirty="0"/>
        </a:p>
      </dsp:txBody>
      <dsp:txXfrm>
        <a:off x="110346" y="2819679"/>
        <a:ext cx="7907308" cy="2039748"/>
      </dsp:txXfrm>
    </dsp:sp>
    <dsp:sp modelId="{DA89CDB0-85DE-4E0E-B852-B4646C129CD7}">
      <dsp:nvSpPr>
        <dsp:cNvPr id="0" name=""/>
        <dsp:cNvSpPr/>
      </dsp:nvSpPr>
      <dsp:spPr>
        <a:xfrm>
          <a:off x="0" y="4969773"/>
          <a:ext cx="8128000" cy="3808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8064" tIns="29210" rIns="163576" bIns="2921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ru-RU" sz="1800" kern="1200"/>
        </a:p>
      </dsp:txBody>
      <dsp:txXfrm>
        <a:off x="0" y="4969773"/>
        <a:ext cx="8128000" cy="38088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4994F4C-495C-4C4C-A260-797446E94A0E}">
      <dsp:nvSpPr>
        <dsp:cNvPr id="0" name=""/>
        <dsp:cNvSpPr/>
      </dsp:nvSpPr>
      <dsp:spPr>
        <a:xfrm>
          <a:off x="0" y="96558"/>
          <a:ext cx="8128000" cy="183407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>
              <a:latin typeface="Arial" panose="020B0604020202020204" pitchFamily="34" charset="0"/>
              <a:cs typeface="Arial" panose="020B0604020202020204" pitchFamily="34" charset="0"/>
            </a:rPr>
            <a:t>2. Использование прутковых протезов. Их применяют при массовом повреждении стропильных ног. До начала работ поврежденную стропильную ногу укрепляют на временных опорах, разбирают покрытие и выпиливают сгнившую часть стропильной ноги.</a:t>
          </a:r>
        </a:p>
      </dsp:txBody>
      <dsp:txXfrm>
        <a:off x="89532" y="186090"/>
        <a:ext cx="7948936" cy="1655012"/>
      </dsp:txXfrm>
    </dsp:sp>
    <dsp:sp modelId="{9A99C283-F51C-4103-9739-3E689BB3DADC}">
      <dsp:nvSpPr>
        <dsp:cNvPr id="0" name=""/>
        <dsp:cNvSpPr/>
      </dsp:nvSpPr>
      <dsp:spPr>
        <a:xfrm>
          <a:off x="0" y="1859453"/>
          <a:ext cx="8128000" cy="4690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8064" tIns="24130" rIns="135128" bIns="2413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ru-RU" sz="1500" kern="1200" dirty="0"/>
        </a:p>
      </dsp:txBody>
      <dsp:txXfrm>
        <a:off x="0" y="1859453"/>
        <a:ext cx="8128000" cy="469040"/>
      </dsp:txXfrm>
    </dsp:sp>
    <dsp:sp modelId="{FD00A3D9-FC06-4FB4-8AC1-25C82B8F0CCD}">
      <dsp:nvSpPr>
        <dsp:cNvPr id="0" name=""/>
        <dsp:cNvSpPr/>
      </dsp:nvSpPr>
      <dsp:spPr>
        <a:xfrm>
          <a:off x="0" y="2015963"/>
          <a:ext cx="8128000" cy="103698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>
              <a:latin typeface="Arial" panose="020B0604020202020204" pitchFamily="34" charset="0"/>
              <a:cs typeface="Arial" panose="020B0604020202020204" pitchFamily="34" charset="0"/>
            </a:rPr>
            <a:t>Протез надевают на стропильную ногу и укладывают на мауэрлат. Спиленный торец стропильной ноги упирают в опорную площадку протеза, которая предотвращает ее сползание.</a:t>
          </a:r>
        </a:p>
      </dsp:txBody>
      <dsp:txXfrm>
        <a:off x="50622" y="2066585"/>
        <a:ext cx="8026756" cy="935743"/>
      </dsp:txXfrm>
    </dsp:sp>
    <dsp:sp modelId="{A44D73FC-1E8C-4A17-92CA-14BF4EF03B27}">
      <dsp:nvSpPr>
        <dsp:cNvPr id="0" name=""/>
        <dsp:cNvSpPr/>
      </dsp:nvSpPr>
      <dsp:spPr>
        <a:xfrm>
          <a:off x="0" y="3365482"/>
          <a:ext cx="8128000" cy="9604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8064" tIns="24130" rIns="135128" bIns="2413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ru-RU" sz="1500" kern="1200"/>
        </a:p>
      </dsp:txBody>
      <dsp:txXfrm>
        <a:off x="0" y="3365482"/>
        <a:ext cx="8128000" cy="96048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E044679-E15B-44EB-8AC0-6E4A3B6114E8}">
      <dsp:nvSpPr>
        <dsp:cNvPr id="0" name=""/>
        <dsp:cNvSpPr/>
      </dsp:nvSpPr>
      <dsp:spPr>
        <a:xfrm>
          <a:off x="0" y="487583"/>
          <a:ext cx="8128000" cy="116795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kern="1200" dirty="0">
              <a:latin typeface="Arial" panose="020B0604020202020204" pitchFamily="34" charset="0"/>
              <a:cs typeface="Arial" panose="020B0604020202020204" pitchFamily="34" charset="0"/>
            </a:rPr>
            <a:t>При одиночном повреждении балок у опор применяются деревянные накладки.</a:t>
          </a:r>
        </a:p>
      </dsp:txBody>
      <dsp:txXfrm>
        <a:off x="57015" y="544598"/>
        <a:ext cx="8013970" cy="1053922"/>
      </dsp:txXfrm>
    </dsp:sp>
    <dsp:sp modelId="{A52A1E60-94CC-48D8-A723-804538256BD9}">
      <dsp:nvSpPr>
        <dsp:cNvPr id="0" name=""/>
        <dsp:cNvSpPr/>
      </dsp:nvSpPr>
      <dsp:spPr>
        <a:xfrm>
          <a:off x="0" y="1290970"/>
          <a:ext cx="8128000" cy="3643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8064" tIns="27940" rIns="156464" bIns="27940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ru-RU" sz="1700" kern="1200"/>
        </a:p>
      </dsp:txBody>
      <dsp:txXfrm>
        <a:off x="0" y="1290970"/>
        <a:ext cx="8128000" cy="364320"/>
      </dsp:txXfrm>
    </dsp:sp>
    <dsp:sp modelId="{4F736788-4902-4344-BC1F-F109C5157AAA}">
      <dsp:nvSpPr>
        <dsp:cNvPr id="0" name=""/>
        <dsp:cNvSpPr/>
      </dsp:nvSpPr>
      <dsp:spPr>
        <a:xfrm>
          <a:off x="0" y="1717865"/>
          <a:ext cx="8128000" cy="116795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>
              <a:latin typeface="Arial" panose="020B0604020202020204" pitchFamily="34" charset="0"/>
              <a:cs typeface="Arial" panose="020B0604020202020204" pitchFamily="34" charset="0"/>
            </a:rPr>
            <a:t>Балку укрепляют на временной опоре, разбирают перекрытие, освобождают поврежденный конец балки и спиливают его.</a:t>
          </a:r>
        </a:p>
      </dsp:txBody>
      <dsp:txXfrm>
        <a:off x="57015" y="1774880"/>
        <a:ext cx="8013970" cy="1053922"/>
      </dsp:txXfrm>
    </dsp:sp>
    <dsp:sp modelId="{A0EE4D24-1915-4ACB-9623-EA3B08BF943A}">
      <dsp:nvSpPr>
        <dsp:cNvPr id="0" name=""/>
        <dsp:cNvSpPr/>
      </dsp:nvSpPr>
      <dsp:spPr>
        <a:xfrm>
          <a:off x="0" y="2950733"/>
          <a:ext cx="8128000" cy="116795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kern="1200" dirty="0">
              <a:latin typeface="Arial" panose="020B0604020202020204" pitchFamily="34" charset="0"/>
              <a:cs typeface="Arial" panose="020B0604020202020204" pitchFamily="34" charset="0"/>
            </a:rPr>
            <a:t>Прутковые протезы применяют при массивном загнивании стропильных концов балок.</a:t>
          </a:r>
        </a:p>
      </dsp:txBody>
      <dsp:txXfrm>
        <a:off x="57015" y="3007748"/>
        <a:ext cx="8013970" cy="1053922"/>
      </dsp:txXfrm>
    </dsp:sp>
    <dsp:sp modelId="{9158C861-DDAA-45C2-812D-7274D842AC82}">
      <dsp:nvSpPr>
        <dsp:cNvPr id="0" name=""/>
        <dsp:cNvSpPr/>
      </dsp:nvSpPr>
      <dsp:spPr>
        <a:xfrm>
          <a:off x="0" y="4229499"/>
          <a:ext cx="8128000" cy="116795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kern="1200" dirty="0">
              <a:latin typeface="Arial" panose="020B0604020202020204" pitchFamily="34" charset="0"/>
              <a:cs typeface="Arial" panose="020B0604020202020204" pitchFamily="34" charset="0"/>
            </a:rPr>
            <a:t>До начала работ поврежденную часть конструкции укрепляют на временных опорах.</a:t>
          </a:r>
        </a:p>
      </dsp:txBody>
      <dsp:txXfrm>
        <a:off x="57015" y="4286514"/>
        <a:ext cx="8013970" cy="1053922"/>
      </dsp:txXfrm>
    </dsp:sp>
    <dsp:sp modelId="{C6969745-797C-463C-BE49-5FBEA33B040B}">
      <dsp:nvSpPr>
        <dsp:cNvPr id="0" name=""/>
        <dsp:cNvSpPr/>
      </dsp:nvSpPr>
      <dsp:spPr>
        <a:xfrm>
          <a:off x="0" y="5285868"/>
          <a:ext cx="8128000" cy="3643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8064" tIns="27940" rIns="156464" bIns="27940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ru-RU" sz="1700" kern="1200"/>
        </a:p>
      </dsp:txBody>
      <dsp:txXfrm>
        <a:off x="0" y="5285868"/>
        <a:ext cx="8128000" cy="36432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0FE0EC8-84F7-4554-9D0C-D4C28385F1F1}">
      <dsp:nvSpPr>
        <dsp:cNvPr id="0" name=""/>
        <dsp:cNvSpPr/>
      </dsp:nvSpPr>
      <dsp:spPr>
        <a:xfrm>
          <a:off x="0" y="436904"/>
          <a:ext cx="8128000" cy="187140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latin typeface="Arial" panose="020B0604020202020204" pitchFamily="34" charset="0"/>
              <a:cs typeface="Arial" panose="020B0604020202020204" pitchFamily="34" charset="0"/>
            </a:rPr>
            <a:t>Суть химической защиты заключается в пропитке и покраске дерева специальными веществами. Вещества для огнезащитной пропитки называются </a:t>
          </a:r>
          <a:r>
            <a:rPr lang="ru-RU" sz="1800" b="1" kern="1200" dirty="0">
              <a:latin typeface="Arial" panose="020B0604020202020204" pitchFamily="34" charset="0"/>
              <a:cs typeface="Arial" panose="020B0604020202020204" pitchFamily="34" charset="0"/>
            </a:rPr>
            <a:t>антипиренами</a:t>
          </a:r>
          <a:r>
            <a:rPr lang="ru-RU" sz="1800" kern="1200" dirty="0">
              <a:latin typeface="Arial" panose="020B0604020202020204" pitchFamily="34" charset="0"/>
              <a:cs typeface="Arial" panose="020B0604020202020204" pitchFamily="34" charset="0"/>
            </a:rPr>
            <a:t>.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latin typeface="Arial" panose="020B0604020202020204" pitchFamily="34" charset="0"/>
              <a:cs typeface="Arial" panose="020B0604020202020204" pitchFamily="34" charset="0"/>
            </a:rPr>
            <a:t>Антипирен— это вещество, которое наносится на уже окончательно возведенный дом.</a:t>
          </a:r>
        </a:p>
      </dsp:txBody>
      <dsp:txXfrm>
        <a:off x="91355" y="528259"/>
        <a:ext cx="7945290" cy="1688697"/>
      </dsp:txXfrm>
    </dsp:sp>
    <dsp:sp modelId="{2809AB26-FF5E-4165-902E-93F7BE55E83C}">
      <dsp:nvSpPr>
        <dsp:cNvPr id="0" name=""/>
        <dsp:cNvSpPr/>
      </dsp:nvSpPr>
      <dsp:spPr>
        <a:xfrm>
          <a:off x="0" y="2308312"/>
          <a:ext cx="8128000" cy="1076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8064" tIns="82550" rIns="462280" bIns="82550" numCol="1" spcCol="1270" anchor="t" anchorCtr="0">
          <a:noAutofit/>
        </a:bodyPr>
        <a:lstStyle/>
        <a:p>
          <a:pPr marL="285750" lvl="1" indent="-285750" algn="l" defTabSz="22669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ru-RU" sz="5100" kern="1200"/>
        </a:p>
      </dsp:txBody>
      <dsp:txXfrm>
        <a:off x="0" y="2308312"/>
        <a:ext cx="8128000" cy="1076400"/>
      </dsp:txXfrm>
    </dsp:sp>
    <dsp:sp modelId="{B902BAFA-5585-421A-9192-3E606D7E08E5}">
      <dsp:nvSpPr>
        <dsp:cNvPr id="0" name=""/>
        <dsp:cNvSpPr/>
      </dsp:nvSpPr>
      <dsp:spPr>
        <a:xfrm>
          <a:off x="0" y="3384712"/>
          <a:ext cx="8128000" cy="15970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i="0" kern="1200" dirty="0">
              <a:latin typeface="Arial" panose="020B0604020202020204" pitchFamily="34" charset="0"/>
              <a:cs typeface="Arial" panose="020B0604020202020204" pitchFamily="34" charset="0"/>
            </a:rPr>
            <a:t>Химические средства, предназначенные для защиты древесины от поражения грибами, называют </a:t>
          </a:r>
          <a:r>
            <a:rPr lang="ru-RU" sz="1800" b="0" i="1" kern="1200" dirty="0">
              <a:latin typeface="Arial" panose="020B0604020202020204" pitchFamily="34" charset="0"/>
              <a:cs typeface="Arial" panose="020B0604020202020204" pitchFamily="34" charset="0"/>
            </a:rPr>
            <a:t>фунгицидами</a:t>
          </a:r>
          <a:r>
            <a:rPr lang="ru-RU" sz="1800" b="0" i="0" kern="1200" dirty="0">
              <a:latin typeface="Arial" panose="020B0604020202020204" pitchFamily="34" charset="0"/>
              <a:cs typeface="Arial" panose="020B0604020202020204" pitchFamily="34" charset="0"/>
            </a:rPr>
            <a:t>, а от поражения насекомых — </a:t>
          </a:r>
          <a:r>
            <a:rPr lang="ru-RU" sz="1800" b="0" i="1" kern="1200" dirty="0">
              <a:latin typeface="Arial" panose="020B0604020202020204" pitchFamily="34" charset="0"/>
              <a:cs typeface="Arial" panose="020B0604020202020204" pitchFamily="34" charset="0"/>
            </a:rPr>
            <a:t>инсектицидами.</a:t>
          </a:r>
          <a:endParaRPr lang="ru-RU" sz="18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77962" y="3462674"/>
        <a:ext cx="7972076" cy="144112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44E0F5-9D45-4EFC-92C7-454DD84EB2C5}" type="datetimeFigureOut">
              <a:rPr lang="ru-RU" smtClean="0"/>
              <a:t>22.12.2022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D140B6-B313-4543-8A51-87AB303F39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50349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43225" y="844550"/>
            <a:ext cx="4056063" cy="22828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FA7AF6-E9E7-4EEE-A3A0-5246118DAC84}" type="slidenum">
              <a:rPr lang="ru-RU" smtClean="0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95174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09CBB-CCFC-4EBD-824F-547356E5D4C9}" type="datetime1">
              <a:rPr lang="en-US" smtClean="0"/>
              <a:t>12/22/2022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28740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56270-25FD-42B2-AA60-DE2E0342B6F0}" type="datetime1">
              <a:rPr lang="en-US" smtClean="0"/>
              <a:t>12/22/2022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30849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06406-6F8E-44A2-855C-53D32C9065A1}" type="datetime1">
              <a:rPr lang="en-US" smtClean="0"/>
              <a:t>12/22/2022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85410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19868-4D5C-486F-90BF-4B2D395D8C2D}" type="datetime1">
              <a:rPr lang="en-US" smtClean="0"/>
              <a:t>12/22/2022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2963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8CAE9-2DD8-4BD7-BCA2-A2F4B37FE9EE}" type="datetime1">
              <a:rPr lang="en-US" smtClean="0"/>
              <a:t>12/22/2022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8448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20524-BBAB-4EA0-8C6F-9DDD90A4BDCC}" type="datetime1">
              <a:rPr lang="en-US" smtClean="0"/>
              <a:t>12/22/2022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68138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30705-5F90-4396-A7E9-5F255D3BE561}" type="datetime1">
              <a:rPr lang="en-US" smtClean="0"/>
              <a:t>12/22/2022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23162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937CA-F6C6-498A-9692-33590EDC8C4B}" type="datetime1">
              <a:rPr lang="en-US" smtClean="0"/>
              <a:t>12/22/2022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56426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AD0AF-662F-48DB-87E5-F0AFB9484165}" type="datetime1">
              <a:rPr lang="en-US" smtClean="0"/>
              <a:t>12/22/2022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48091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8376C-ABD3-41FA-94ED-2BFCBB436267}" type="datetime1">
              <a:rPr lang="en-US" smtClean="0"/>
              <a:t>12/22/2022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70366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06722-4589-4D66-BE1C-152F4E7874DD}" type="datetime1">
              <a:rPr lang="en-US" smtClean="0"/>
              <a:t>12/22/2022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22191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B699C0-9A2D-442D-A639-35B43E25B4D2}" type="datetime1">
              <a:rPr lang="en-US" smtClean="0"/>
              <a:t>12/22/2022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41551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4.png"/><Relationship Id="rId7" Type="http://schemas.openxmlformats.org/officeDocument/2006/relationships/image" Target="../media/image8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jpg"/><Relationship Id="rId4" Type="http://schemas.openxmlformats.org/officeDocument/2006/relationships/image" Target="../media/image5.jpg"/><Relationship Id="rId9" Type="http://schemas.openxmlformats.org/officeDocument/2006/relationships/image" Target="../media/image10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g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15.jp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4.png"/><Relationship Id="rId7" Type="http://schemas.openxmlformats.org/officeDocument/2006/relationships/diagramColors" Target="../diagrams/colors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4.png"/><Relationship Id="rId7" Type="http://schemas.openxmlformats.org/officeDocument/2006/relationships/diagramColors" Target="../diagrams/colors3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4.png"/><Relationship Id="rId7" Type="http://schemas.openxmlformats.org/officeDocument/2006/relationships/diagramColors" Target="../diagrams/colors4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Relationship Id="rId9" Type="http://schemas.openxmlformats.org/officeDocument/2006/relationships/image" Target="../media/image22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g"/><Relationship Id="rId5" Type="http://schemas.openxmlformats.org/officeDocument/2006/relationships/image" Target="../media/image27.jpg"/><Relationship Id="rId4" Type="http://schemas.openxmlformats.org/officeDocument/2006/relationships/image" Target="../media/image26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g"/></Relationships>
</file>

<file path=ppt/slides/_rels/slide2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6.xml"/><Relationship Id="rId3" Type="http://schemas.openxmlformats.org/officeDocument/2006/relationships/image" Target="../media/image4.png"/><Relationship Id="rId7" Type="http://schemas.openxmlformats.org/officeDocument/2006/relationships/diagramColors" Target="../diagrams/colors6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6.xml"/><Relationship Id="rId5" Type="http://schemas.openxmlformats.org/officeDocument/2006/relationships/diagramLayout" Target="../diagrams/layout6.xml"/><Relationship Id="rId4" Type="http://schemas.openxmlformats.org/officeDocument/2006/relationships/diagramData" Target="../diagrams/data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hyperlink" Target="https://www.pagano.ru/media/news/antisismica/" TargetMode="External"/><Relationship Id="rId7" Type="http://schemas.openxmlformats.org/officeDocument/2006/relationships/hyperlink" Target="https://tehlib.com/rekonstruktsiya-zdanij-i-sooruzhenij/rekonstruktsiya-i-usilenie-nesuschih-derevyannyh-konstruktsij-pokrytiya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rubankom.com/sooruzheniya/chasti-zdaniya/perekrytiya/845-usilenie-derevyannyh-konstrukcij" TargetMode="External"/><Relationship Id="rId5" Type="http://schemas.openxmlformats.org/officeDocument/2006/relationships/hyperlink" Target="http://gardenweb.ru/ramy" TargetMode="External"/><Relationship Id="rId4" Type="http://schemas.openxmlformats.org/officeDocument/2006/relationships/hyperlink" Target="https://www.dissercat.com/content/issledovanie-seismostoikosti-karkasnykh-derevyannykh-zdanii-s-uchetom-nelineino-uprugikh-i-d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:\Users\AsKasenova\Downloads\26-01-2016_20-13-24\презинтаций Титульник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73" r="19064"/>
          <a:stretch/>
        </p:blipFill>
        <p:spPr bwMode="auto">
          <a:xfrm>
            <a:off x="80010" y="4070"/>
            <a:ext cx="12111990" cy="6853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1873662" y="2858006"/>
            <a:ext cx="8940800" cy="181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5306" tIns="32653" rIns="65306" bIns="32653" anchor="ctr">
            <a:noAutofit/>
          </a:bodyPr>
          <a:lstStyle>
            <a:lvl1pPr algn="l" defTabSz="128016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16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Основные способы усиления деревянных конструкций зданий в сейсмических районах традиционными методами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8650" y="376427"/>
            <a:ext cx="107670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УНИВЕРСИТЕТ УСТРЕМЛЕННЫЙ В БУДУЩЕЕ: ТРАДИЦИИ, ИННОВАЦИИ, УСПЕХ!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75012" y="4761219"/>
            <a:ext cx="83941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b="1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Кимосова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Регина Николаевна, студентка четвертого курса </a:t>
            </a:r>
          </a:p>
          <a:p>
            <a:pPr algn="r"/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группы 19-СС-1</a:t>
            </a:r>
          </a:p>
        </p:txBody>
      </p:sp>
      <p:pic>
        <p:nvPicPr>
          <p:cNvPr id="14" name="Picture 2" descr="D:\получ ф 06.05\01ЛОГОТИП_самый послед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2255" y="907257"/>
            <a:ext cx="2942004" cy="1789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2"/>
          <p:cNvSpPr txBox="1">
            <a:spLocks noChangeArrowheads="1"/>
          </p:cNvSpPr>
          <p:nvPr/>
        </p:nvSpPr>
        <p:spPr bwMode="auto">
          <a:xfrm>
            <a:off x="1665514" y="1587713"/>
            <a:ext cx="8316686" cy="1284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5306" tIns="32653" rIns="65306" bIns="32653" anchor="ctr">
            <a:noAutofit/>
          </a:bodyPr>
          <a:lstStyle>
            <a:lvl1pPr algn="l" defTabSz="128016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16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sz="24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1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815084" y="6179303"/>
            <a:ext cx="8394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Усть-Каменогорск, 2022 год</a:t>
            </a:r>
          </a:p>
        </p:txBody>
      </p:sp>
    </p:spTree>
    <p:extLst>
      <p:ext uri="{BB962C8B-B14F-4D97-AF65-F5344CB8AC3E}">
        <p14:creationId xmlns:p14="http://schemas.microsoft.com/office/powerpoint/2010/main" val="4454203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>
            <a:extLst>
              <a:ext uri="{FF2B5EF4-FFF2-40B4-BE49-F238E27FC236}">
                <a16:creationId xmlns:a16="http://schemas.microsoft.com/office/drawing/2014/main" id="{F9F78C60-55B5-4D7E-BC77-1101EE843F2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20585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7FD557F-6928-4D94-A917-3B6F35B9D3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D48694D-4E4F-4C64-8D27-777547A8BF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11868"/>
            <a:ext cx="10515600" cy="4351338"/>
          </a:xfrm>
        </p:spPr>
        <p:txBody>
          <a:bodyPr/>
          <a:lstStyle/>
          <a:p>
            <a:pPr algn="ctr"/>
            <a:r>
              <a:rPr lang="ru-RU" sz="2200" dirty="0">
                <a:solidFill>
                  <a:srgbClr val="202124"/>
                </a:solidFill>
                <a:latin typeface="arial" panose="020B0604020202020204" pitchFamily="34" charset="0"/>
              </a:rPr>
              <a:t>Балки, прогоны, настилы, фермы, арки, своды, рамы</a:t>
            </a:r>
            <a:endParaRPr lang="ru-RU" sz="2200" dirty="0"/>
          </a:p>
          <a:p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B2771B90-D183-4950-942C-9135672349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2BDAD7E0-4DC0-4441-A77B-DA9E3A6D93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2</a:t>
            </a:fld>
            <a:endParaRPr lang="en-US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4265FFA-C4A1-4D0A-A007-9BAF42CE2A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75" y="160338"/>
            <a:ext cx="3032766" cy="527305"/>
          </a:xfrm>
          <a:prstGeom prst="rect">
            <a:avLst/>
          </a:prstGeom>
        </p:spPr>
      </p:pic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17E9570C-0F92-48E8-B9DE-034BF854801B}"/>
              </a:ext>
            </a:extLst>
          </p:cNvPr>
          <p:cNvCxnSpPr/>
          <p:nvPr/>
        </p:nvCxnSpPr>
        <p:spPr>
          <a:xfrm>
            <a:off x="0" y="770110"/>
            <a:ext cx="12192000" cy="0"/>
          </a:xfrm>
          <a:prstGeom prst="line">
            <a:avLst/>
          </a:prstGeom>
          <a:ln w="2857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A6D5AB6B-B36B-40BF-8F21-9101A7802A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759" y="1474588"/>
            <a:ext cx="3448312" cy="224399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10776E7-6BA2-4F2A-B90B-F4F7170D225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55698" y="1496691"/>
            <a:ext cx="3721434" cy="223286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A870A5E-87E1-4E97-8777-A786C3E1D73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53400" y="1474588"/>
            <a:ext cx="3606791" cy="2216746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CC0B468-D953-429A-875E-971CDD4F54B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3758" y="3895004"/>
            <a:ext cx="3372571" cy="2579475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0BF36C08-37A1-424C-8C4D-301E217D28F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55698" y="3864822"/>
            <a:ext cx="3709231" cy="2596767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D11E7430-D6FF-4AC5-80E5-4B65274B803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53400" y="3882018"/>
            <a:ext cx="3584842" cy="2592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4826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3">
            <a:extLst>
              <a:ext uri="{FF2B5EF4-FFF2-40B4-BE49-F238E27FC236}">
                <a16:creationId xmlns:a16="http://schemas.microsoft.com/office/drawing/2014/main" id="{B36609D7-C3A7-4F79-960E-C0FE80CCDC0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B257AE-C44A-4DED-B87E-6BBC7212AE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DA7A48B-7887-409F-9E7A-8E09E165C4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93046"/>
            <a:ext cx="10515600" cy="186584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Строительные конструкции, элементы которых выполнены преимущественно из древесины и соединены между собой врубками, шпонками, нагелями, болтами, металлическими креплениями, с помощью клея - клееные конструкции.</a:t>
            </a:r>
          </a:p>
          <a:p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99E5729-5C91-465B-AD0B-AEEF11F086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4751973-830B-4920-ADBE-E8AB5B4197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3</a:t>
            </a:fld>
            <a:endParaRPr lang="en-US" dirty="0"/>
          </a:p>
        </p:txBody>
      </p:sp>
      <p:sp>
        <p:nvSpPr>
          <p:cNvPr id="9" name="Объект 2">
            <a:extLst>
              <a:ext uri="{FF2B5EF4-FFF2-40B4-BE49-F238E27FC236}">
                <a16:creationId xmlns:a16="http://schemas.microsoft.com/office/drawing/2014/main" id="{C461A94F-C29B-4931-BEC0-0E022C3285E4}"/>
              </a:ext>
            </a:extLst>
          </p:cNvPr>
          <p:cNvSpPr txBox="1">
            <a:spLocks/>
          </p:cNvSpPr>
          <p:nvPr/>
        </p:nvSpPr>
        <p:spPr>
          <a:xfrm>
            <a:off x="838200" y="3978901"/>
            <a:ext cx="10515600" cy="11583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ru-RU" sz="2000"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736CD838-D3D0-401A-BD0A-510BBCAF75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75" y="160338"/>
            <a:ext cx="3032766" cy="527305"/>
          </a:xfrm>
          <a:prstGeom prst="rect">
            <a:avLst/>
          </a:prstGeom>
        </p:spPr>
      </p:pic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D3C0305C-58B0-4103-9256-3464824A5E58}"/>
              </a:ext>
            </a:extLst>
          </p:cNvPr>
          <p:cNvCxnSpPr/>
          <p:nvPr/>
        </p:nvCxnSpPr>
        <p:spPr>
          <a:xfrm>
            <a:off x="0" y="770110"/>
            <a:ext cx="12192000" cy="0"/>
          </a:xfrm>
          <a:prstGeom prst="line">
            <a:avLst/>
          </a:prstGeom>
          <a:ln w="2857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9B23A067-BED1-49F5-A939-29513FAAD4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3551" y="2374719"/>
            <a:ext cx="3685470" cy="3277942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EF143EF-9A34-4E08-8B07-02C78259801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41078" y="2296471"/>
            <a:ext cx="2701690" cy="3481024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AED6CFA4-DBFE-4C4A-A7A1-69237263F7D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10417" y="2091240"/>
            <a:ext cx="4204145" cy="3775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2874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>
            <a:extLst>
              <a:ext uri="{FF2B5EF4-FFF2-40B4-BE49-F238E27FC236}">
                <a16:creationId xmlns:a16="http://schemas.microsoft.com/office/drawing/2014/main" id="{12BB262F-4799-411B-A19D-9B86C2B49CA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Объект 9">
            <a:extLst>
              <a:ext uri="{FF2B5EF4-FFF2-40B4-BE49-F238E27FC236}">
                <a16:creationId xmlns:a16="http://schemas.microsoft.com/office/drawing/2014/main" id="{6CB7295A-1C94-45D9-B39D-3CF375D8EF3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478928" y="770110"/>
            <a:ext cx="8968939" cy="5612603"/>
          </a:xfrm>
        </p:spPr>
      </p:pic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B8C9D74-73BC-4432-A8D5-A94F09F759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55D96BC-CFC5-4150-A808-7A0384DEFA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4</a:t>
            </a:fld>
            <a:endParaRPr lang="en-US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7C8FA0F-2A7A-4D30-95C8-9D306A87FA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75" y="160338"/>
            <a:ext cx="3032766" cy="527305"/>
          </a:xfrm>
          <a:prstGeom prst="rect">
            <a:avLst/>
          </a:prstGeom>
        </p:spPr>
      </p:pic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31AF8271-A61A-4AF8-A8B4-27D8F11E6FEC}"/>
              </a:ext>
            </a:extLst>
          </p:cNvPr>
          <p:cNvCxnSpPr/>
          <p:nvPr/>
        </p:nvCxnSpPr>
        <p:spPr>
          <a:xfrm>
            <a:off x="0" y="770110"/>
            <a:ext cx="12192000" cy="0"/>
          </a:xfrm>
          <a:prstGeom prst="line">
            <a:avLst/>
          </a:prstGeom>
          <a:ln w="2857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F1287F3-87D2-4405-B1E2-089F8F5690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220" y="567618"/>
            <a:ext cx="10515600" cy="1769175"/>
          </a:xfrm>
        </p:spPr>
        <p:txBody>
          <a:bodyPr>
            <a:normAutofit/>
          </a:bodyPr>
          <a:lstStyle/>
          <a:p>
            <a:pPr algn="ctr"/>
            <a:r>
              <a:rPr lang="ru-RU" alt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Основная область применения конструкций из дерева - междуэтажные перекрытия</a:t>
            </a:r>
            <a:r>
              <a:rPr lang="ru-RU" altLang="ru-RU" dirty="0"/>
              <a:t/>
            </a:r>
            <a:br>
              <a:rPr lang="ru-RU" alt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106020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>
            <a:extLst>
              <a:ext uri="{FF2B5EF4-FFF2-40B4-BE49-F238E27FC236}">
                <a16:creationId xmlns:a16="http://schemas.microsoft.com/office/drawing/2014/main" id="{83261436-81CC-4949-B8ED-50B408B328D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20585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0633B4F-E214-4807-A9E5-191FE02E29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10" name="Объект 9">
            <a:extLst>
              <a:ext uri="{FF2B5EF4-FFF2-40B4-BE49-F238E27FC236}">
                <a16:creationId xmlns:a16="http://schemas.microsoft.com/office/drawing/2014/main" id="{1B5342FD-DD45-4297-84B7-C869610B6C1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22727782"/>
              </p:ext>
            </p:extLst>
          </p:nvPr>
        </p:nvGraphicFramePr>
        <p:xfrm>
          <a:off x="838200" y="1825625"/>
          <a:ext cx="52578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077842E1-9B2F-425D-AAC9-8625EFC67D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9C0A2ED7-1381-42BE-861A-7C6091E7D1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5</a:t>
            </a:fld>
            <a:endParaRPr lang="en-US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B5ECF85-F47C-45BC-BC4F-2539536C533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75" y="160338"/>
            <a:ext cx="3032766" cy="527305"/>
          </a:xfrm>
          <a:prstGeom prst="rect">
            <a:avLst/>
          </a:prstGeom>
        </p:spPr>
      </p:pic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F4395015-43E9-4E0F-8E1D-02D15CE14645}"/>
              </a:ext>
            </a:extLst>
          </p:cNvPr>
          <p:cNvCxnSpPr/>
          <p:nvPr/>
        </p:nvCxnSpPr>
        <p:spPr>
          <a:xfrm>
            <a:off x="0" y="770110"/>
            <a:ext cx="12192000" cy="0"/>
          </a:xfrm>
          <a:prstGeom prst="line">
            <a:avLst/>
          </a:prstGeom>
          <a:ln w="2857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5534874-60DE-42B8-80B5-0E1B7B385DE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96000" y="1144168"/>
            <a:ext cx="5257800" cy="5026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5624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>
            <a:extLst>
              <a:ext uri="{FF2B5EF4-FFF2-40B4-BE49-F238E27FC236}">
                <a16:creationId xmlns:a16="http://schemas.microsoft.com/office/drawing/2014/main" id="{5FFDF856-87A0-4937-A147-526110E5DF8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20585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037C20F-E925-4811-B648-523D9636C1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Реконструкция и усиление несущих деревянных конструкций покрытия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D8BFF22-10B2-41D3-8F05-13110BF4F5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8721" y="1473975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4CE7FBFA-206C-4681-8E76-21701D4EB0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C2BBBCD-17C1-497D-B391-84CD61FC99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6</a:t>
            </a:fld>
            <a:endParaRPr lang="en-US" dirty="0"/>
          </a:p>
        </p:txBody>
      </p: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84AD0923-AC3B-47EF-A514-E4CFD59F5697}"/>
              </a:ext>
            </a:extLst>
          </p:cNvPr>
          <p:cNvCxnSpPr/>
          <p:nvPr/>
        </p:nvCxnSpPr>
        <p:spPr>
          <a:xfrm>
            <a:off x="0" y="770110"/>
            <a:ext cx="12192000" cy="0"/>
          </a:xfrm>
          <a:prstGeom prst="line">
            <a:avLst/>
          </a:prstGeom>
          <a:ln w="2857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3015934-A49E-4CC9-8D84-817CB62C33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75" y="160338"/>
            <a:ext cx="3032766" cy="527305"/>
          </a:xfrm>
          <a:prstGeom prst="rect">
            <a:avLst/>
          </a:prstGeom>
        </p:spPr>
      </p:pic>
      <p:graphicFrame>
        <p:nvGraphicFramePr>
          <p:cNvPr id="13" name="Схема 12">
            <a:extLst>
              <a:ext uri="{FF2B5EF4-FFF2-40B4-BE49-F238E27FC236}">
                <a16:creationId xmlns:a16="http://schemas.microsoft.com/office/drawing/2014/main" id="{9281FAA1-844D-49B8-84CC-C3B05BF1312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45838968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8350689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>
            <a:extLst>
              <a:ext uri="{FF2B5EF4-FFF2-40B4-BE49-F238E27FC236}">
                <a16:creationId xmlns:a16="http://schemas.microsoft.com/office/drawing/2014/main" id="{C7C14460-884D-4852-95DF-6598731BDC0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20585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729570-D967-4F98-95EB-963DF36236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Усиление стропильных ног подмогой</a:t>
            </a:r>
            <a:endParaRPr lang="ru-RU" sz="2400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B621043C-521B-4741-81A3-429AB55BA9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ACEFE3E-E2D3-4BAD-8AF0-C83CE05CED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7</a:t>
            </a:fld>
            <a:endParaRPr lang="en-US" dirty="0"/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D4054A59-AC46-42E5-B956-FF628D52E3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59302" y="1570460"/>
            <a:ext cx="10673395" cy="4248463"/>
          </a:xfrm>
          <a:prstGeom prst="rect">
            <a:avLst/>
          </a:prstGeom>
        </p:spPr>
      </p:pic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46195385-8F24-417E-83A8-5E55629E7A8E}"/>
              </a:ext>
            </a:extLst>
          </p:cNvPr>
          <p:cNvCxnSpPr/>
          <p:nvPr/>
        </p:nvCxnSpPr>
        <p:spPr>
          <a:xfrm>
            <a:off x="0" y="770110"/>
            <a:ext cx="12192000" cy="0"/>
          </a:xfrm>
          <a:prstGeom prst="line">
            <a:avLst/>
          </a:prstGeom>
          <a:ln w="2857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454CBCE-A967-4192-A1F2-DC9076BC2E9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75" y="160338"/>
            <a:ext cx="3032766" cy="527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04174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>
            <a:extLst>
              <a:ext uri="{FF2B5EF4-FFF2-40B4-BE49-F238E27FC236}">
                <a16:creationId xmlns:a16="http://schemas.microsoft.com/office/drawing/2014/main" id="{154610F7-D6AC-4E69-8B81-67213941F51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20585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1964E1-20A1-41C3-B893-218B1D380A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Усиление опорного узла путем увеличения ширины стропила</a:t>
            </a:r>
            <a:endParaRPr lang="ru-RU" sz="24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603BF3A-18A1-4552-8994-2A4C17652C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87562"/>
            <a:ext cx="10515600" cy="435133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В неразрезной стропильной ноге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возникает необходимость усилить узел ее опирания на подкос. По расчетной схеме в узле опирания на подкос возникает наибольший изгибающий момент. Возможно увеличить не высоту стропила, а его ширину, путем закрепления двусторонних дощатых накладок. </a:t>
            </a:r>
            <a:r>
              <a:rPr lang="ru-RU" sz="1800" dirty="0"/>
              <a:t> 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EABFA3C5-B364-4F7D-9126-5BE270D0B9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059F68F-61A3-49F7-9329-29B515D8DF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8</a:t>
            </a:fld>
            <a:endParaRPr lang="en-US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77E2ADA-1F72-4027-8BC3-24AA043627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75" y="160338"/>
            <a:ext cx="3032766" cy="527305"/>
          </a:xfrm>
          <a:prstGeom prst="rect">
            <a:avLst/>
          </a:prstGeom>
        </p:spPr>
      </p:pic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B0BD15C5-B681-4481-8BCE-A05263DD3DE4}"/>
              </a:ext>
            </a:extLst>
          </p:cNvPr>
          <p:cNvCxnSpPr/>
          <p:nvPr/>
        </p:nvCxnSpPr>
        <p:spPr>
          <a:xfrm>
            <a:off x="0" y="770110"/>
            <a:ext cx="12192000" cy="0"/>
          </a:xfrm>
          <a:prstGeom prst="line">
            <a:avLst/>
          </a:prstGeom>
          <a:ln w="2857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Объект 6">
            <a:extLst>
              <a:ext uri="{FF2B5EF4-FFF2-40B4-BE49-F238E27FC236}">
                <a16:creationId xmlns:a16="http://schemas.microsoft.com/office/drawing/2014/main" id="{22334643-452D-4888-9704-68F2E95234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33553" y="2764302"/>
            <a:ext cx="5648447" cy="3961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18750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>
            <a:extLst>
              <a:ext uri="{FF2B5EF4-FFF2-40B4-BE49-F238E27FC236}">
                <a16:creationId xmlns:a16="http://schemas.microsoft.com/office/drawing/2014/main" id="{3BD22F91-A0B6-468A-96CD-8EED6154B62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20585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46C5FF9-A9F6-4430-B31A-9DD7A261F2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Усиление низа стропильной ноги установкой дополнительных подкосов</a:t>
            </a:r>
            <a:endParaRPr lang="ru-RU" sz="2400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4A01A200-2A23-437D-BD34-6383269856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817CD46-ABDA-4CAB-A80A-6602BCFA0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9</a:t>
            </a:fld>
            <a:endParaRPr lang="en-US" dirty="0"/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F8115717-0421-4F28-B089-1EF96217E47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977007" y="1655343"/>
            <a:ext cx="6508919" cy="399410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E782A16-B531-41E7-8B81-6956CF8BA5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75" y="160338"/>
            <a:ext cx="3032766" cy="527305"/>
          </a:xfrm>
          <a:prstGeom prst="rect">
            <a:avLst/>
          </a:prstGeom>
        </p:spPr>
      </p:pic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5C11527D-A614-4BB0-A233-CF6C4B14A352}"/>
              </a:ext>
            </a:extLst>
          </p:cNvPr>
          <p:cNvCxnSpPr/>
          <p:nvPr/>
        </p:nvCxnSpPr>
        <p:spPr>
          <a:xfrm>
            <a:off x="0" y="770110"/>
            <a:ext cx="12192000" cy="0"/>
          </a:xfrm>
          <a:prstGeom prst="line">
            <a:avLst/>
          </a:prstGeom>
          <a:ln w="2857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285506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>
            <a:extLst>
              <a:ext uri="{FF2B5EF4-FFF2-40B4-BE49-F238E27FC236}">
                <a16:creationId xmlns:a16="http://schemas.microsoft.com/office/drawing/2014/main" id="{A3A8DE87-CD00-47B3-A33A-2B7E7D9BA68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20585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C5B41D0-E640-4FBA-BE82-8B7E329177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84DE26F-83FF-44E4-82D5-51B0911228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CA55C460-4296-4107-8D3C-44EB6913C2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91A51FA-16CB-4CB6-A448-4893FE8DC9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10</a:t>
            </a:fld>
            <a:endParaRPr lang="en-US" dirty="0"/>
          </a:p>
        </p:txBody>
      </p: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064BD0A4-3B8A-46F7-BFAF-E164799F9C5A}"/>
              </a:ext>
            </a:extLst>
          </p:cNvPr>
          <p:cNvCxnSpPr/>
          <p:nvPr/>
        </p:nvCxnSpPr>
        <p:spPr>
          <a:xfrm>
            <a:off x="0" y="770110"/>
            <a:ext cx="12192000" cy="0"/>
          </a:xfrm>
          <a:prstGeom prst="line">
            <a:avLst/>
          </a:prstGeom>
          <a:ln w="2857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3756B01-CC22-48AA-A79F-556E3248A0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75" y="160338"/>
            <a:ext cx="3032766" cy="527305"/>
          </a:xfrm>
          <a:prstGeom prst="rect">
            <a:avLst/>
          </a:prstGeom>
        </p:spPr>
      </p:pic>
      <p:graphicFrame>
        <p:nvGraphicFramePr>
          <p:cNvPr id="9" name="Схема 8">
            <a:extLst>
              <a:ext uri="{FF2B5EF4-FFF2-40B4-BE49-F238E27FC236}">
                <a16:creationId xmlns:a16="http://schemas.microsoft.com/office/drawing/2014/main" id="{B401E5B4-D0B7-4AA8-B27F-26DA58026E6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93130295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2644508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>
            <a:extLst>
              <a:ext uri="{FF2B5EF4-FFF2-40B4-BE49-F238E27FC236}">
                <a16:creationId xmlns:a16="http://schemas.microsoft.com/office/drawing/2014/main" id="{3424D2C5-BAEA-41FD-865A-742F1DDFE54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20585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85C1E72-A934-4B62-8327-D5D9FD6F64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Усиление стропил устройством дощато-гвоздевой фермы</a:t>
            </a:r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E81582E3-AE07-4FF9-836B-B232CD613B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-2505" r="2875" b="55755"/>
          <a:stretch/>
        </p:blipFill>
        <p:spPr>
          <a:xfrm>
            <a:off x="155576" y="2217706"/>
            <a:ext cx="5703358" cy="2757138"/>
          </a:xfrm>
        </p:spPr>
      </p:pic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02F7EFC-163C-4FB5-87AA-6C2ADF1D2E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66C3F8E-A23C-4AAF-8437-EDE6AE12D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11</a:t>
            </a:fld>
            <a:endParaRPr lang="en-US" dirty="0"/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E959F630-5130-4379-9D84-9ED6268680F2}"/>
              </a:ext>
            </a:extLst>
          </p:cNvPr>
          <p:cNvCxnSpPr/>
          <p:nvPr/>
        </p:nvCxnSpPr>
        <p:spPr>
          <a:xfrm>
            <a:off x="0" y="770110"/>
            <a:ext cx="12192000" cy="0"/>
          </a:xfrm>
          <a:prstGeom prst="line">
            <a:avLst/>
          </a:prstGeom>
          <a:ln w="2857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A7A19A0F-7443-4046-A6E7-6163CA38DD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75" y="160338"/>
            <a:ext cx="3032766" cy="527305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F1149959-4BBC-4397-AFCB-45835C9B6B2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933" t="45061"/>
          <a:stretch/>
        </p:blipFill>
        <p:spPr>
          <a:xfrm flipH="1">
            <a:off x="6095999" y="1690690"/>
            <a:ext cx="5703357" cy="3379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95854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>
            <a:extLst>
              <a:ext uri="{FF2B5EF4-FFF2-40B4-BE49-F238E27FC236}">
                <a16:creationId xmlns:a16="http://schemas.microsoft.com/office/drawing/2014/main" id="{E60B3AA1-8757-482F-BA92-9B2BA6E5CAB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5B4987-16A4-4F0D-9482-F205E70B43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98489"/>
            <a:ext cx="10515600" cy="492201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700" dirty="0">
                <a:latin typeface="Arial" panose="020B0604020202020204" pitchFamily="34" charset="0"/>
                <a:cs typeface="Arial" panose="020B0604020202020204" pitchFamily="34" charset="0"/>
              </a:rPr>
              <a:t>Способы восстановления и усиления поврежденных конструкций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796145B-B4CC-4685-B56C-FB9D1C00EA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AutoNum type="arabicPeriod"/>
            </a:pP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Применение деревянных накладок. Их используют при одиночном повреждении стропильных ног. Усиление проводят путем установки усиливающих деревянных накладок с закреплением болтами или гвоздевым боем. Опирание накладок на мауэрлат должно быть всем торцом с последующей установкой проволочной скрутки.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Ремонт узла опирания стропил на мауэрлат накладками и протезами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6A9EF06-F219-476F-B9D4-5CD100C291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5B1F059-AA77-497E-80DA-4FC4210A4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12</a:t>
            </a:fld>
            <a:endParaRPr lang="en-US" dirty="0"/>
          </a:p>
        </p:txBody>
      </p: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C7498171-5EC9-4C75-A69E-97F45E251344}"/>
              </a:ext>
            </a:extLst>
          </p:cNvPr>
          <p:cNvCxnSpPr/>
          <p:nvPr/>
        </p:nvCxnSpPr>
        <p:spPr>
          <a:xfrm>
            <a:off x="0" y="770110"/>
            <a:ext cx="12192000" cy="0"/>
          </a:xfrm>
          <a:prstGeom prst="line">
            <a:avLst/>
          </a:prstGeom>
          <a:ln w="2857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26DB73C-BC53-4933-82A1-C0900C30C5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75" y="160338"/>
            <a:ext cx="3032766" cy="527305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9F254DB-3A32-41A4-9035-0DA19C981B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8341" y="3396460"/>
            <a:ext cx="5437232" cy="2691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31001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>
            <a:extLst>
              <a:ext uri="{FF2B5EF4-FFF2-40B4-BE49-F238E27FC236}">
                <a16:creationId xmlns:a16="http://schemas.microsoft.com/office/drawing/2014/main" id="{2B0B6A8F-265A-455B-A032-32B8719BCDA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0775D17-EDA9-4B67-BCD3-D95735A174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Ремонт узла опирания стропил при повреждении мауэрлата</a:t>
            </a:r>
            <a:endParaRPr lang="ru-RU" sz="2400" dirty="0"/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173EE48C-39D1-4673-BB61-BEA7AF5AF56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250267" y="1344427"/>
            <a:ext cx="3312399" cy="4731999"/>
          </a:xfrm>
        </p:spPr>
      </p:pic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0DE1DB76-6C12-47C2-9D9F-E5C3C399E0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934C68D-BF95-48A3-8586-26038B07EE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13</a:t>
            </a:fld>
            <a:endParaRPr lang="en-US" dirty="0"/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5DB58DA3-0766-4542-A21A-AEAEB231B7BD}"/>
              </a:ext>
            </a:extLst>
          </p:cNvPr>
          <p:cNvCxnSpPr/>
          <p:nvPr/>
        </p:nvCxnSpPr>
        <p:spPr>
          <a:xfrm>
            <a:off x="0" y="770110"/>
            <a:ext cx="12192000" cy="0"/>
          </a:xfrm>
          <a:prstGeom prst="line">
            <a:avLst/>
          </a:prstGeom>
          <a:ln w="2857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F0FFC11-E039-4B54-9B42-CDF0E83AC1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75" y="160338"/>
            <a:ext cx="3032766" cy="527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66367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>
            <a:extLst>
              <a:ext uri="{FF2B5EF4-FFF2-40B4-BE49-F238E27FC236}">
                <a16:creationId xmlns:a16="http://schemas.microsoft.com/office/drawing/2014/main" id="{1E7DB9CE-AF62-44DF-9EFE-E3EE2BD8BBA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20585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691AF7-BBAB-46D7-990B-CF5D6D772D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AA9809F-72CC-4235-AFD3-9C16C672CF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ru-RU" dirty="0"/>
          </a:p>
          <a:p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1D1176E-4961-4A9B-9A98-7EF002884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9AF1BE4-A16C-47EB-86DD-263EDA72C6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14</a:t>
            </a:fld>
            <a:endParaRPr lang="en-US" dirty="0"/>
          </a:p>
        </p:txBody>
      </p: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27F08E4E-2F67-4F70-96F3-101EE6CD7E66}"/>
              </a:ext>
            </a:extLst>
          </p:cNvPr>
          <p:cNvCxnSpPr/>
          <p:nvPr/>
        </p:nvCxnSpPr>
        <p:spPr>
          <a:xfrm>
            <a:off x="0" y="770110"/>
            <a:ext cx="12192000" cy="0"/>
          </a:xfrm>
          <a:prstGeom prst="line">
            <a:avLst/>
          </a:prstGeom>
          <a:ln w="2857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BE8800A-5A56-438A-B34D-67C4508A9C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75" y="160338"/>
            <a:ext cx="3032766" cy="527305"/>
          </a:xfrm>
          <a:prstGeom prst="rect">
            <a:avLst/>
          </a:prstGeom>
        </p:spPr>
      </p:pic>
      <p:graphicFrame>
        <p:nvGraphicFramePr>
          <p:cNvPr id="9" name="Схема 8">
            <a:extLst>
              <a:ext uri="{FF2B5EF4-FFF2-40B4-BE49-F238E27FC236}">
                <a16:creationId xmlns:a16="http://schemas.microsoft.com/office/drawing/2014/main" id="{58246284-D40E-42EC-A247-6616669BFE3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67409093"/>
              </p:ext>
            </p:extLst>
          </p:nvPr>
        </p:nvGraphicFramePr>
        <p:xfrm>
          <a:off x="2032000" y="719666"/>
          <a:ext cx="8128000" cy="43513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21B3B09B-DEAB-463B-9FF9-9246550DD2C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05745" y="3788092"/>
            <a:ext cx="3980510" cy="2933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66834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>
            <a:extLst>
              <a:ext uri="{FF2B5EF4-FFF2-40B4-BE49-F238E27FC236}">
                <a16:creationId xmlns:a16="http://schemas.microsoft.com/office/drawing/2014/main" id="{102BE152-0328-4928-9E12-4A3EE45ED15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4922BCF-3430-4FC1-A38B-E3CF485132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7"/>
            <a:ext cx="10515600" cy="1009653"/>
          </a:xfrm>
        </p:spPr>
        <p:txBody>
          <a:bodyPr>
            <a:normAutofit/>
          </a:bodyPr>
          <a:lstStyle/>
          <a:p>
            <a:pPr algn="ctr"/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Усиление стропильной ноги и мауэрлата: а) накладками; б) прутковыми протезами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7E7AF02-487F-49B3-92F7-7737C14A8E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1 — стропильная нога; 2 — опорные накладки, протезы; 3 — подкладка (под протез); 4 — мауэрлат (стропильный брус)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B58E8602-0C0A-4E4E-9B1F-336E0D701B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6C293AD8-44D5-4FDB-B07A-2E66BB573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15</a:t>
            </a:fld>
            <a:endParaRPr lang="en-US" dirty="0"/>
          </a:p>
        </p:txBody>
      </p:sp>
      <p:pic>
        <p:nvPicPr>
          <p:cNvPr id="6" name="Объект 6">
            <a:extLst>
              <a:ext uri="{FF2B5EF4-FFF2-40B4-BE49-F238E27FC236}">
                <a16:creationId xmlns:a16="http://schemas.microsoft.com/office/drawing/2014/main" id="{760454D6-A0B5-440A-847D-3789957392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8947" y="2641600"/>
            <a:ext cx="6312928" cy="344629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7036F3D-3B7D-4176-A02E-41B38EEEEE5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75" y="160338"/>
            <a:ext cx="3032766" cy="527305"/>
          </a:xfrm>
          <a:prstGeom prst="rect">
            <a:avLst/>
          </a:prstGeom>
        </p:spPr>
      </p:pic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19635F9B-D9FE-41FC-819F-57DF36DD24ED}"/>
              </a:ext>
            </a:extLst>
          </p:cNvPr>
          <p:cNvCxnSpPr/>
          <p:nvPr/>
        </p:nvCxnSpPr>
        <p:spPr>
          <a:xfrm>
            <a:off x="0" y="770110"/>
            <a:ext cx="12192000" cy="0"/>
          </a:xfrm>
          <a:prstGeom prst="line">
            <a:avLst/>
          </a:prstGeom>
          <a:ln w="2857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92799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>
            <a:extLst>
              <a:ext uri="{FF2B5EF4-FFF2-40B4-BE49-F238E27FC236}">
                <a16:creationId xmlns:a16="http://schemas.microsoft.com/office/drawing/2014/main" id="{43BF707B-6E11-4538-9DBD-738B391CA55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461F9C5-9A36-4AD3-AF0F-6CE4A1BBC1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7E3F34E-9E2A-4D99-9568-79DF7725EB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9B4DA5E-F0E8-4E14-B19A-58E31CAC15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8ED538F-9CAA-44E0-B167-514F4C4000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16</a:t>
            </a:fld>
            <a:endParaRPr lang="en-US" dirty="0"/>
          </a:p>
        </p:txBody>
      </p:sp>
      <p:graphicFrame>
        <p:nvGraphicFramePr>
          <p:cNvPr id="7" name="Схема 6">
            <a:extLst>
              <a:ext uri="{FF2B5EF4-FFF2-40B4-BE49-F238E27FC236}">
                <a16:creationId xmlns:a16="http://schemas.microsoft.com/office/drawing/2014/main" id="{5771A592-2A4E-4CF4-9BE5-EF2160C8CEB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24292437"/>
              </p:ext>
            </p:extLst>
          </p:nvPr>
        </p:nvGraphicFramePr>
        <p:xfrm>
          <a:off x="2032000" y="365128"/>
          <a:ext cx="8128000" cy="57732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D6D55E1-359C-4667-A6A9-A3BCB8B3457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75" y="160338"/>
            <a:ext cx="3032766" cy="527305"/>
          </a:xfrm>
          <a:prstGeom prst="rect">
            <a:avLst/>
          </a:prstGeom>
        </p:spPr>
      </p:pic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7A5D3491-6387-4727-AB6D-2A621EB2D349}"/>
              </a:ext>
            </a:extLst>
          </p:cNvPr>
          <p:cNvCxnSpPr/>
          <p:nvPr/>
        </p:nvCxnSpPr>
        <p:spPr>
          <a:xfrm>
            <a:off x="0" y="770110"/>
            <a:ext cx="12192000" cy="0"/>
          </a:xfrm>
          <a:prstGeom prst="line">
            <a:avLst/>
          </a:prstGeom>
          <a:ln w="2857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288766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>
            <a:extLst>
              <a:ext uri="{FF2B5EF4-FFF2-40B4-BE49-F238E27FC236}">
                <a16:creationId xmlns:a16="http://schemas.microsoft.com/office/drawing/2014/main" id="{84C00391-DCDD-4F68-A155-2511AE0205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20585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CC91FF9-16F0-4671-8AE9-1EFFFB1C0D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 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Усиление балок: а) накладками; б) прутковыми протезами</a:t>
            </a:r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0F046895-7668-431D-B6FA-B9E8F83E47D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426714" y="1690690"/>
            <a:ext cx="7919553" cy="4251549"/>
          </a:xfrm>
        </p:spPr>
      </p:pic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4A3FC2F-8198-4CAB-8C94-4B2B6BC2D6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2FC00E6-55E6-4F57-B8E7-64D4D24DE2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17</a:t>
            </a:fld>
            <a:endParaRPr lang="en-US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8AC2FD4-8CCB-4E0F-BE68-E375DEA04A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75" y="160338"/>
            <a:ext cx="3032766" cy="527305"/>
          </a:xfrm>
          <a:prstGeom prst="rect">
            <a:avLst/>
          </a:prstGeom>
        </p:spPr>
      </p:pic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DBE12E6D-96F3-44FB-93D8-4DD50BB7025D}"/>
              </a:ext>
            </a:extLst>
          </p:cNvPr>
          <p:cNvCxnSpPr/>
          <p:nvPr/>
        </p:nvCxnSpPr>
        <p:spPr>
          <a:xfrm>
            <a:off x="0" y="770110"/>
            <a:ext cx="12192000" cy="0"/>
          </a:xfrm>
          <a:prstGeom prst="line">
            <a:avLst/>
          </a:prstGeom>
          <a:ln w="2857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0359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>
            <a:extLst>
              <a:ext uri="{FF2B5EF4-FFF2-40B4-BE49-F238E27FC236}">
                <a16:creationId xmlns:a16="http://schemas.microsoft.com/office/drawing/2014/main" id="{185CA8DC-E8DB-43CF-BA97-3200611BA69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83BE1A-37E2-4BDE-815D-13C9A550DC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01648"/>
            <a:ext cx="10515600" cy="1189042"/>
          </a:xfrm>
        </p:spPr>
        <p:txBody>
          <a:bodyPr>
            <a:normAutofit/>
          </a:bodyPr>
          <a:lstStyle/>
          <a:p>
            <a:pPr algn="ctr"/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Армирование древесины углеволокном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9F69803-9CF1-4396-AB12-22BA7B8780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Углеволокно в виде ленты, ламелей или сетки наклеивают на поврежденный участок деревянных конструкций в несколько слоев, чтобы увеличить показатели жесткости. </a:t>
            </a:r>
          </a:p>
          <a:p>
            <a:pPr marL="0" indent="0" algn="ctr">
              <a:buNone/>
            </a:pP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Усиление балки углеволокном 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8EAE0D6B-6C4D-4851-9B6B-47FAE4247B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33B4871-DB34-4945-8E44-8D8688F849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18</a:t>
            </a:fld>
            <a:endParaRPr lang="en-US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9744813-7A82-4466-8BCB-4F98229DC4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75" y="160338"/>
            <a:ext cx="3032766" cy="527305"/>
          </a:xfrm>
          <a:prstGeom prst="rect">
            <a:avLst/>
          </a:prstGeom>
        </p:spPr>
      </p:pic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E500DD41-D94E-4E11-9C38-9CCDE4B9B920}"/>
              </a:ext>
            </a:extLst>
          </p:cNvPr>
          <p:cNvCxnSpPr/>
          <p:nvPr/>
        </p:nvCxnSpPr>
        <p:spPr>
          <a:xfrm>
            <a:off x="0" y="770110"/>
            <a:ext cx="12192000" cy="0"/>
          </a:xfrm>
          <a:prstGeom prst="line">
            <a:avLst/>
          </a:prstGeom>
          <a:ln w="2857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BFF2FAC-3F39-4EAF-BA53-0A76A1E4ED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21232" y="2795672"/>
            <a:ext cx="4749535" cy="3560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42177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>
            <a:extLst>
              <a:ext uri="{FF2B5EF4-FFF2-40B4-BE49-F238E27FC236}">
                <a16:creationId xmlns:a16="http://schemas.microsoft.com/office/drawing/2014/main" id="{B5FFFE2E-4989-4B56-90AF-DE07F627411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20585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617138-8DD1-47E2-89D3-DD4336D2B3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7643"/>
            <a:ext cx="10515600" cy="1003047"/>
          </a:xfrm>
        </p:spPr>
        <p:txBody>
          <a:bodyPr>
            <a:normAutofit/>
          </a:bodyPr>
          <a:lstStyle/>
          <a:p>
            <a:pPr algn="ctr"/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Жесткость стен каркасных деревянных домов </a:t>
            </a:r>
            <a:b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должна обеспечиваться раскосами 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ED99F72-4A85-448E-BCA3-D7581276D8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AA210A1-899B-4973-BD49-A8D26BD41B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19</a:t>
            </a:fld>
            <a:endParaRPr lang="en-US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977BC08-059A-47D1-BDC8-085C66DDED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75" y="160338"/>
            <a:ext cx="3032766" cy="527305"/>
          </a:xfrm>
          <a:prstGeom prst="rect">
            <a:avLst/>
          </a:prstGeom>
        </p:spPr>
      </p:pic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79ACB3BB-7784-405E-A7FC-1A39FD0A1798}"/>
              </a:ext>
            </a:extLst>
          </p:cNvPr>
          <p:cNvCxnSpPr/>
          <p:nvPr/>
        </p:nvCxnSpPr>
        <p:spPr>
          <a:xfrm>
            <a:off x="0" y="770110"/>
            <a:ext cx="12192000" cy="0"/>
          </a:xfrm>
          <a:prstGeom prst="line">
            <a:avLst/>
          </a:prstGeom>
          <a:ln w="2857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24456863-5BA2-404E-B516-80A72EA2B1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85194" y="1600587"/>
            <a:ext cx="2883478" cy="1679255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D20A6317-8811-4FA9-ACEB-46CA53C7608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68672" y="1764281"/>
            <a:ext cx="6325916" cy="4470338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0389E589-5016-4884-82A0-7BEFDF2131A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23073" y="3279842"/>
            <a:ext cx="2945599" cy="2945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09423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>
            <a:extLst>
              <a:ext uri="{FF2B5EF4-FFF2-40B4-BE49-F238E27FC236}">
                <a16:creationId xmlns:a16="http://schemas.microsoft.com/office/drawing/2014/main" id="{970BB4D6-6BAD-4DCA-8FB6-AE3CA7C6049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20585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D79BFF-38AD-4925-BAFB-7BDD69CABE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Брусчатые и бревенчатые стены следует собирать на нагелях</a:t>
            </a:r>
            <a:endParaRPr lang="ru-RU" sz="2400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1C0159B-9865-4DD6-848B-61D8BCBA1E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66152273-1C95-421E-8970-23E9281F12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20</a:t>
            </a:fld>
            <a:endParaRPr lang="en-US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32C7C1C-351E-4B52-A754-A2348115CA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75" y="160338"/>
            <a:ext cx="3032766" cy="527305"/>
          </a:xfrm>
          <a:prstGeom prst="rect">
            <a:avLst/>
          </a:prstGeom>
        </p:spPr>
      </p:pic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94337689-6EF9-4482-9ADF-C7933FE4ACA0}"/>
              </a:ext>
            </a:extLst>
          </p:cNvPr>
          <p:cNvCxnSpPr/>
          <p:nvPr/>
        </p:nvCxnSpPr>
        <p:spPr>
          <a:xfrm>
            <a:off x="0" y="770110"/>
            <a:ext cx="12192000" cy="0"/>
          </a:xfrm>
          <a:prstGeom prst="line">
            <a:avLst/>
          </a:prstGeom>
          <a:ln w="2857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Объект 15">
            <a:extLst>
              <a:ext uri="{FF2B5EF4-FFF2-40B4-BE49-F238E27FC236}">
                <a16:creationId xmlns:a16="http://schemas.microsoft.com/office/drawing/2014/main" id="{7B24B58A-AA39-4674-A32D-A3764E25681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/>
          <a:srcRect l="1404" t="21476" r="51971" b="9254"/>
          <a:stretch/>
        </p:blipFill>
        <p:spPr>
          <a:xfrm>
            <a:off x="3386666" y="1338421"/>
            <a:ext cx="5816601" cy="4860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04931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>
            <a:extLst>
              <a:ext uri="{FF2B5EF4-FFF2-40B4-BE49-F238E27FC236}">
                <a16:creationId xmlns:a16="http://schemas.microsoft.com/office/drawing/2014/main" id="{0669F268-0032-404B-859A-A8CAA077431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FB5AD24-BB6D-45C7-A6AB-AEBF682D23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9297"/>
            <a:ext cx="10515600" cy="1131393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Деревянные щитовые дома следует проектировать высотой в один этаж</a:t>
            </a:r>
          </a:p>
        </p:txBody>
      </p:sp>
      <p:pic>
        <p:nvPicPr>
          <p:cNvPr id="10" name="Объект 9">
            <a:extLst>
              <a:ext uri="{FF2B5EF4-FFF2-40B4-BE49-F238E27FC236}">
                <a16:creationId xmlns:a16="http://schemas.microsoft.com/office/drawing/2014/main" id="{38FF2A76-159C-48A5-8C4D-5E9955D0427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040339" y="1329034"/>
            <a:ext cx="6626225" cy="4969669"/>
          </a:xfrm>
        </p:spPr>
      </p:pic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EEE7FD96-D6C0-4947-B77D-4D0BE10224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38EAAF2-0386-4BBC-A1BF-51B77A741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21</a:t>
            </a:fld>
            <a:endParaRPr lang="en-US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3BA2E84-892B-438B-9FE7-3D4080E2DA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75" y="160338"/>
            <a:ext cx="3032766" cy="527305"/>
          </a:xfrm>
          <a:prstGeom prst="rect">
            <a:avLst/>
          </a:prstGeom>
        </p:spPr>
      </p:pic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944B4750-4F52-42F8-B28D-42F31690E9ED}"/>
              </a:ext>
            </a:extLst>
          </p:cNvPr>
          <p:cNvCxnSpPr/>
          <p:nvPr/>
        </p:nvCxnSpPr>
        <p:spPr>
          <a:xfrm>
            <a:off x="0" y="770110"/>
            <a:ext cx="12192000" cy="0"/>
          </a:xfrm>
          <a:prstGeom prst="line">
            <a:avLst/>
          </a:prstGeom>
          <a:ln w="2857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695282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>
            <a:extLst>
              <a:ext uri="{FF2B5EF4-FFF2-40B4-BE49-F238E27FC236}">
                <a16:creationId xmlns:a16="http://schemas.microsoft.com/office/drawing/2014/main" id="{837DD33D-E802-4F79-80AE-0AA551DBBED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0173AA-B8DD-4C85-AA36-93852B84DE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C598968-A826-48C1-A789-AF26EFB60D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Обработка защитным составом позволяет приостановить доступ воды и влаги в поверхностные слои древесины. В состав препаратов для защиты древесины от биопоражения вводят вещества, которые уничтожают агентов разрушения.</a:t>
            </a:r>
          </a:p>
          <a:p>
            <a:r>
              <a:rPr lang="ru-RU" dirty="0" err="1"/>
              <a:t>Антисептирование</a:t>
            </a:r>
            <a:r>
              <a:rPr lang="ru-RU" dirty="0"/>
              <a:t> дерева проводится после его первичной обработки, удаления старой краски, грязи, дефектов. 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0C31E600-5F7D-4010-AF34-FA37493975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EE2BF3F-A3CA-46BD-8A32-9C06E1BE8F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22</a:t>
            </a:fld>
            <a:endParaRPr lang="en-US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E337AF7-B648-4766-8FC3-3537B32D29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75" y="160338"/>
            <a:ext cx="3032766" cy="527305"/>
          </a:xfrm>
          <a:prstGeom prst="rect">
            <a:avLst/>
          </a:prstGeom>
        </p:spPr>
      </p:pic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0133ABD6-5427-4FDD-B18E-6E6C6F287571}"/>
              </a:ext>
            </a:extLst>
          </p:cNvPr>
          <p:cNvCxnSpPr/>
          <p:nvPr/>
        </p:nvCxnSpPr>
        <p:spPr>
          <a:xfrm>
            <a:off x="0" y="770110"/>
            <a:ext cx="12192000" cy="0"/>
          </a:xfrm>
          <a:prstGeom prst="line">
            <a:avLst/>
          </a:prstGeom>
          <a:ln w="2857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800301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>
            <a:extLst>
              <a:ext uri="{FF2B5EF4-FFF2-40B4-BE49-F238E27FC236}">
                <a16:creationId xmlns:a16="http://schemas.microsoft.com/office/drawing/2014/main" id="{E8ED818F-4B7E-4EFA-9957-F38D06432A8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A32B684-B33E-4B86-9EE9-361F88F25B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Подверженность биохимическим процессам гниения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A175C511-B2CF-4B69-8D8E-9EECE7AE04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41C8969D-5456-4787-B2ED-F523A6A491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23</a:t>
            </a:fld>
            <a:endParaRPr lang="en-US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8196713-2EE2-4EDD-914F-8B250E3B54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75" y="160338"/>
            <a:ext cx="3032766" cy="527305"/>
          </a:xfrm>
          <a:prstGeom prst="rect">
            <a:avLst/>
          </a:prstGeom>
        </p:spPr>
      </p:pic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924476E2-638E-4D63-A896-2AB846115F9D}"/>
              </a:ext>
            </a:extLst>
          </p:cNvPr>
          <p:cNvCxnSpPr/>
          <p:nvPr/>
        </p:nvCxnSpPr>
        <p:spPr>
          <a:xfrm>
            <a:off x="0" y="770110"/>
            <a:ext cx="12192000" cy="0"/>
          </a:xfrm>
          <a:prstGeom prst="line">
            <a:avLst/>
          </a:prstGeom>
          <a:ln w="2857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Объект 21">
            <a:extLst>
              <a:ext uri="{FF2B5EF4-FFF2-40B4-BE49-F238E27FC236}">
                <a16:creationId xmlns:a16="http://schemas.microsoft.com/office/drawing/2014/main" id="{C7EEB064-B841-4B02-B6EC-4D226B0ACE1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1744662" y="1825625"/>
            <a:ext cx="8702676" cy="4351338"/>
          </a:xfrm>
        </p:spPr>
      </p:pic>
    </p:spTree>
    <p:extLst>
      <p:ext uri="{BB962C8B-B14F-4D97-AF65-F5344CB8AC3E}">
        <p14:creationId xmlns:p14="http://schemas.microsoft.com/office/powerpoint/2010/main" val="29568678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>
            <a:extLst>
              <a:ext uri="{FF2B5EF4-FFF2-40B4-BE49-F238E27FC236}">
                <a16:creationId xmlns:a16="http://schemas.microsoft.com/office/drawing/2014/main" id="{D5BFC71D-9CFE-41A7-BFED-F12F5BC45DE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1DFB56-D874-4B8F-9209-35C364C7B0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E2BCA00-0166-47E5-B1D4-2E71ADB83A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7CB18E76-32C0-4446-8579-E7C2D2F58E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84EFFAB0-3DE1-4A5D-98BB-F64BCDDD59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24</a:t>
            </a:fld>
            <a:endParaRPr lang="en-US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D91B0B2-668B-48D9-AC3E-8D31309B9F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75" y="160338"/>
            <a:ext cx="3032766" cy="527305"/>
          </a:xfrm>
          <a:prstGeom prst="rect">
            <a:avLst/>
          </a:prstGeom>
        </p:spPr>
      </p:pic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8A1E6D6E-A035-46E6-BB96-FFADB740CE9B}"/>
              </a:ext>
            </a:extLst>
          </p:cNvPr>
          <p:cNvCxnSpPr/>
          <p:nvPr/>
        </p:nvCxnSpPr>
        <p:spPr>
          <a:xfrm>
            <a:off x="0" y="770110"/>
            <a:ext cx="12192000" cy="0"/>
          </a:xfrm>
          <a:prstGeom prst="line">
            <a:avLst/>
          </a:prstGeom>
          <a:ln w="2857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" name="Схема 8">
            <a:extLst>
              <a:ext uri="{FF2B5EF4-FFF2-40B4-BE49-F238E27FC236}">
                <a16:creationId xmlns:a16="http://schemas.microsoft.com/office/drawing/2014/main" id="{44A8463F-7CB1-4EBE-A407-141DCB4D1A2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22350805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00198811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A1353F8-B478-49CB-AF4C-3C792BCB98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7CEFD18-3B36-440B-9F6A-4BFBFE1747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2CF15D38-1A1A-4E0D-9355-3F72FF7670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0C7638F-127E-4902-B588-7530B93FE8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25</a:t>
            </a:fld>
            <a:endParaRPr lang="en-US" dirty="0"/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DED0D808-7020-44D2-9C6A-FBA761A4557A}"/>
              </a:ext>
            </a:extLst>
          </p:cNvPr>
          <p:cNvGrpSpPr/>
          <p:nvPr/>
        </p:nvGrpSpPr>
        <p:grpSpPr>
          <a:xfrm>
            <a:off x="2032000" y="2012822"/>
            <a:ext cx="8128000" cy="3480750"/>
            <a:chOff x="0" y="1832288"/>
            <a:chExt cx="8128000" cy="3480750"/>
          </a:xfrm>
        </p:grpSpPr>
        <p:sp>
          <p:nvSpPr>
            <p:cNvPr id="7" name="Прямоугольник: скругленные углы 6">
              <a:extLst>
                <a:ext uri="{FF2B5EF4-FFF2-40B4-BE49-F238E27FC236}">
                  <a16:creationId xmlns:a16="http://schemas.microsoft.com/office/drawing/2014/main" id="{2EFBA228-9274-4EE8-BE82-84AD01019D67}"/>
                </a:ext>
              </a:extLst>
            </p:cNvPr>
            <p:cNvSpPr/>
            <p:nvPr/>
          </p:nvSpPr>
          <p:spPr>
            <a:xfrm>
              <a:off x="0" y="1832288"/>
              <a:ext cx="8128000" cy="348075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Прямоугольник: скругленные углы 4">
              <a:extLst>
                <a:ext uri="{FF2B5EF4-FFF2-40B4-BE49-F238E27FC236}">
                  <a16:creationId xmlns:a16="http://schemas.microsoft.com/office/drawing/2014/main" id="{2A3B577D-3880-4911-8600-1F04BC818E56}"/>
                </a:ext>
              </a:extLst>
            </p:cNvPr>
            <p:cNvSpPr txBox="1"/>
            <p:nvPr/>
          </p:nvSpPr>
          <p:spPr>
            <a:xfrm>
              <a:off x="169916" y="2002204"/>
              <a:ext cx="7788168" cy="314091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marL="0" lvl="0" indent="0" algn="l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kern="1200" dirty="0">
                  <a:latin typeface="Arial" panose="020B0604020202020204" pitchFamily="34" charset="0"/>
                  <a:cs typeface="Arial" panose="020B0604020202020204" pitchFamily="34" charset="0"/>
                </a:rPr>
                <a:t>Пропитка - водный раствор, способный глубоко проникать в структуру дерева;</a:t>
              </a:r>
            </a:p>
            <a:p>
              <a:pPr marL="0" lvl="0" indent="0" algn="l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kern="1200" dirty="0">
                  <a:latin typeface="Arial" panose="020B0604020202020204" pitchFamily="34" charset="0"/>
                  <a:cs typeface="Arial" panose="020B0604020202020204" pitchFamily="34" charset="0"/>
                </a:rPr>
                <a:t>Лак - образует на поверхностях дерева защиту в виде прозрачной тонкой пленки, препятствующей быстрому нагреву и возгоранию;</a:t>
              </a:r>
            </a:p>
            <a:p>
              <a:pPr marL="0" lvl="0" indent="0" algn="l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kern="1200" dirty="0">
                  <a:latin typeface="Arial" panose="020B0604020202020204" pitchFamily="34" charset="0"/>
                  <a:cs typeface="Arial" panose="020B0604020202020204" pitchFamily="34" charset="0"/>
                </a:rPr>
                <a:t>Краска, эмаль - дополнительная функция декора поверхности плюс к защите от огня;</a:t>
              </a:r>
            </a:p>
            <a:p>
              <a:pPr marL="0" lvl="0" indent="0" algn="l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kern="1200" dirty="0">
                  <a:latin typeface="Arial" panose="020B0604020202020204" pitchFamily="34" charset="0"/>
                  <a:cs typeface="Arial" panose="020B0604020202020204" pitchFamily="34" charset="0"/>
                </a:rPr>
                <a:t>Паста для обмазки - состав предназначен для огнезащиты древесины в условиях контакта с пламенем, декоративными качествами не обладает;</a:t>
              </a:r>
            </a:p>
            <a:p>
              <a:pPr marL="0" lvl="0" indent="0" algn="l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kern="1200" dirty="0">
                  <a:latin typeface="Arial" panose="020B0604020202020204" pitchFamily="34" charset="0"/>
                  <a:cs typeface="Arial" panose="020B0604020202020204" pitchFamily="34" charset="0"/>
                </a:rPr>
                <a:t>Порошок - для нанесения методом напыления на деревянные поверхности требуется специальное оборудование.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1822066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>
            <a:extLst>
              <a:ext uri="{FF2B5EF4-FFF2-40B4-BE49-F238E27FC236}">
                <a16:creationId xmlns:a16="http://schemas.microsoft.com/office/drawing/2014/main" id="{E9B6633E-EB87-443B-B8B0-11E1EBAC848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20585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459AB6-E01F-42AE-9058-306866E1EB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Список литературы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92F288E-EFB7-4F28-AAB0-84B12D5A3F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sz="1900" dirty="0">
                <a:latin typeface="Arial" panose="020B0604020202020204" pitchFamily="34" charset="0"/>
                <a:cs typeface="Arial" panose="020B0604020202020204" pitchFamily="34" charset="0"/>
              </a:rPr>
              <a:t>СП РК 1.04-110-2017</a:t>
            </a:r>
            <a:r>
              <a:rPr lang="en-US" sz="1900" dirty="0">
                <a:latin typeface="Arial" panose="020B0604020202020204" pitchFamily="34" charset="0"/>
                <a:cs typeface="Arial" panose="020B0604020202020204" pitchFamily="34" charset="0"/>
              </a:rPr>
              <a:t> “</a:t>
            </a:r>
            <a:r>
              <a:rPr lang="ru-RU" sz="1900" dirty="0">
                <a:latin typeface="Arial" panose="020B0604020202020204" pitchFamily="34" charset="0"/>
                <a:cs typeface="Arial" panose="020B0604020202020204" pitchFamily="34" charset="0"/>
              </a:rPr>
              <a:t>Обследование, оценка технического состояния и </a:t>
            </a:r>
            <a:r>
              <a:rPr lang="ru-RU" sz="1900" dirty="0" err="1">
                <a:latin typeface="Arial" panose="020B0604020202020204" pitchFamily="34" charset="0"/>
                <a:cs typeface="Arial" panose="020B0604020202020204" pitchFamily="34" charset="0"/>
              </a:rPr>
              <a:t>сейсмоусиление</a:t>
            </a:r>
            <a:r>
              <a:rPr lang="ru-RU" sz="1900" dirty="0">
                <a:latin typeface="Arial" panose="020B0604020202020204" pitchFamily="34" charset="0"/>
                <a:cs typeface="Arial" panose="020B0604020202020204" pitchFamily="34" charset="0"/>
              </a:rPr>
              <a:t> зданий и сооружений</a:t>
            </a:r>
            <a:endParaRPr lang="en-US" sz="1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ru-RU" sz="1900" dirty="0">
                <a:latin typeface="Arial" panose="020B0604020202020204" pitchFamily="34" charset="0"/>
                <a:cs typeface="Arial" panose="020B0604020202020204" pitchFamily="34" charset="0"/>
              </a:rPr>
              <a:t>СП 31-114-2004 </a:t>
            </a:r>
            <a:r>
              <a:rPr lang="en-US" sz="1900" dirty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ru-RU" sz="1900" dirty="0">
                <a:latin typeface="Arial" panose="020B0604020202020204" pitchFamily="34" charset="0"/>
                <a:cs typeface="Arial" panose="020B0604020202020204" pitchFamily="34" charset="0"/>
              </a:rPr>
              <a:t>ПРАВИЛА ПРОЕКТИРОВАНИЯ</a:t>
            </a:r>
            <a:br>
              <a:rPr lang="ru-RU" sz="19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900" dirty="0">
                <a:latin typeface="Arial" panose="020B0604020202020204" pitchFamily="34" charset="0"/>
                <a:cs typeface="Arial" panose="020B0604020202020204" pitchFamily="34" charset="0"/>
              </a:rPr>
              <a:t>ЖИЛЫХ И ОБЩЕСТВЕННЫХ ЗДАНИЙ</a:t>
            </a:r>
            <a:br>
              <a:rPr lang="ru-RU" sz="19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900" dirty="0">
                <a:latin typeface="Arial" panose="020B0604020202020204" pitchFamily="34" charset="0"/>
                <a:cs typeface="Arial" panose="020B0604020202020204" pitchFamily="34" charset="0"/>
              </a:rPr>
              <a:t>ДЛЯ СТРОИТЕЛЬСТВА</a:t>
            </a:r>
            <a:br>
              <a:rPr lang="ru-RU" sz="19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900" dirty="0">
                <a:latin typeface="Arial" panose="020B0604020202020204" pitchFamily="34" charset="0"/>
                <a:cs typeface="Arial" panose="020B0604020202020204" pitchFamily="34" charset="0"/>
              </a:rPr>
              <a:t>В СЕЙСМИЧЕСКИХ РАЙОНАХ</a:t>
            </a:r>
            <a:r>
              <a:rPr lang="en-US" sz="1900" dirty="0"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endParaRPr lang="ru-RU" sz="1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ru-RU" sz="1900" dirty="0">
                <a:latin typeface="Arial" panose="020B0604020202020204" pitchFamily="34" charset="0"/>
                <a:cs typeface="Arial" panose="020B0604020202020204" pitchFamily="34" charset="0"/>
              </a:rPr>
              <a:t>Сайт- </a:t>
            </a:r>
            <a:r>
              <a:rPr lang="en-US" sz="1900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https://www.pagano.ru/media/news/antisismica/</a:t>
            </a:r>
            <a:endParaRPr lang="ru-RU" sz="1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ru-RU" sz="1900" dirty="0">
                <a:latin typeface="Arial" panose="020B0604020202020204" pitchFamily="34" charset="0"/>
                <a:cs typeface="Arial" panose="020B0604020202020204" pitchFamily="34" charset="0"/>
              </a:rPr>
              <a:t>Сайт- </a:t>
            </a:r>
            <a:r>
              <a:rPr lang="en-US" sz="1900" dirty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https://www.dissercat.com/content/issledovanie-seismostoikosti-karkasnykh-derevyannykh-zdanii-s-uchetom-nelineino-uprugikh-i-d</a:t>
            </a:r>
            <a:endParaRPr lang="en-US" sz="1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ru-RU" sz="1900" dirty="0">
                <a:latin typeface="Arial" panose="020B0604020202020204" pitchFamily="34" charset="0"/>
                <a:cs typeface="Arial" panose="020B0604020202020204" pitchFamily="34" charset="0"/>
              </a:rPr>
              <a:t>Сайт- </a:t>
            </a:r>
            <a:r>
              <a:rPr lang="en-US" sz="1900" dirty="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http://gardenweb.ru/ramy</a:t>
            </a:r>
            <a:endParaRPr lang="ru-RU" sz="1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ru-RU" sz="1900" dirty="0">
                <a:latin typeface="Arial" panose="020B0604020202020204" pitchFamily="34" charset="0"/>
                <a:cs typeface="Arial" panose="020B0604020202020204" pitchFamily="34" charset="0"/>
              </a:rPr>
              <a:t>Сайт- </a:t>
            </a:r>
            <a:r>
              <a:rPr lang="en-US" sz="1900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https://rubankom.com/sooruzheniya/chasti-zdaniya/perekrytiya/845-usilenie-derevyannyh-konstrukcij</a:t>
            </a:r>
            <a:endParaRPr lang="ru-RU" sz="1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ru-RU" sz="1900" dirty="0">
                <a:latin typeface="Arial" panose="020B0604020202020204" pitchFamily="34" charset="0"/>
                <a:cs typeface="Arial" panose="020B0604020202020204" pitchFamily="34" charset="0"/>
              </a:rPr>
              <a:t>Сайт- </a:t>
            </a:r>
            <a:r>
              <a:rPr lang="en-US" sz="1900" dirty="0">
                <a:latin typeface="Arial" panose="020B0604020202020204" pitchFamily="34" charset="0"/>
                <a:cs typeface="Arial" panose="020B0604020202020204" pitchFamily="34" charset="0"/>
                <a:hlinkClick r:id="rId7"/>
              </a:rPr>
              <a:t>https://tehlib.com/rekonstruktsiya-zdanij-i-sooruzhenij/rekonstruktsiya-i-usilenie-nesuschih-derevyannyh-konstruktsij-pokrytiya/</a:t>
            </a:r>
            <a:endParaRPr lang="ru-RU" sz="1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buFont typeface="+mj-lt"/>
              <a:buAutoNum type="arabicPeriod"/>
            </a:pPr>
            <a:endParaRPr lang="ru-RU" dirty="0"/>
          </a:p>
          <a:p>
            <a:pPr marL="0" indent="0">
              <a:buNone/>
            </a:pPr>
            <a:endParaRPr lang="ru-RU" b="1" dirty="0"/>
          </a:p>
          <a:p>
            <a:pPr marL="514350" indent="-514350">
              <a:buFont typeface="+mj-lt"/>
              <a:buAutoNum type="arabicPeriod"/>
            </a:pPr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CB67980-01E4-4067-8BA9-12B62557A4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2A6A98E-5C03-4C48-BD81-0743C38F3A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26</a:t>
            </a:fld>
            <a:endParaRPr lang="en-US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2E212D7-AAF7-4A59-BC8F-524B1276E6D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75" y="160338"/>
            <a:ext cx="3032766" cy="527305"/>
          </a:xfrm>
          <a:prstGeom prst="rect">
            <a:avLst/>
          </a:prstGeom>
        </p:spPr>
      </p:pic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356A13C4-86B5-4CAD-B3E7-67EE40F3DA41}"/>
              </a:ext>
            </a:extLst>
          </p:cNvPr>
          <p:cNvCxnSpPr/>
          <p:nvPr/>
        </p:nvCxnSpPr>
        <p:spPr>
          <a:xfrm>
            <a:off x="0" y="770110"/>
            <a:ext cx="12192000" cy="0"/>
          </a:xfrm>
          <a:prstGeom prst="line">
            <a:avLst/>
          </a:prstGeom>
          <a:ln w="2857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831811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3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1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AutoShape 2" descr="https://fiverr-res.cloudinary.com/images/t_main1,q_auto,f_auto/gigs/116155559/original/e000cd4741bc8127ca93e9afd337485983bffdbc/design-any-database-and-solve-any-database-issu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2646287" y="4105227"/>
            <a:ext cx="668035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000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Благодарю за внимание!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27</a:t>
            </a:fld>
            <a:endParaRPr lang="en-US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7307" y="526157"/>
            <a:ext cx="3457386" cy="326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041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1562</TotalTime>
  <Words>816</Words>
  <Application>Microsoft Office PowerPoint</Application>
  <PresentationFormat>Широкоэкранный</PresentationFormat>
  <Paragraphs>89</Paragraphs>
  <Slides>27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32" baseType="lpstr">
      <vt:lpstr>arial</vt:lpstr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Основная область применения конструкций из дерева - междуэтажные перекрытия </vt:lpstr>
      <vt:lpstr>Презентация PowerPoint</vt:lpstr>
      <vt:lpstr>Реконструкция и усиление несущих деревянных конструкций покрытия </vt:lpstr>
      <vt:lpstr>Усиление стропильных ног подмогой</vt:lpstr>
      <vt:lpstr>Усиление опорного узла путем увеличения ширины стропила</vt:lpstr>
      <vt:lpstr>Усиление низа стропильной ноги установкой дополнительных подкосов</vt:lpstr>
      <vt:lpstr>Презентация PowerPoint</vt:lpstr>
      <vt:lpstr>Усиление стропил устройством дощато-гвоздевой фермы</vt:lpstr>
      <vt:lpstr>Способы восстановления и усиления поврежденных конструкций </vt:lpstr>
      <vt:lpstr>Ремонт узла опирания стропил при повреждении мауэрлата</vt:lpstr>
      <vt:lpstr>Презентация PowerPoint</vt:lpstr>
      <vt:lpstr>Усиление стропильной ноги и мауэрлата: а) накладками; б) прутковыми протезами</vt:lpstr>
      <vt:lpstr>Презентация PowerPoint</vt:lpstr>
      <vt:lpstr> Усиление балок: а) накладками; б) прутковыми протезами</vt:lpstr>
      <vt:lpstr>Армирование древесины углеволокном</vt:lpstr>
      <vt:lpstr>Жесткость стен каркасных деревянных домов  должна обеспечиваться раскосами </vt:lpstr>
      <vt:lpstr>Брусчатые и бревенчатые стены следует собирать на нагелях</vt:lpstr>
      <vt:lpstr>Деревянные щитовые дома следует проектировать высотой в один этаж</vt:lpstr>
      <vt:lpstr>Презентация PowerPoint</vt:lpstr>
      <vt:lpstr>Подверженность биохимическим процессам гниения</vt:lpstr>
      <vt:lpstr>Презентация PowerPoint</vt:lpstr>
      <vt:lpstr>Презентация PowerPoint</vt:lpstr>
      <vt:lpstr>Список литературы 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Асем Касенова(Начальник ОУП)</dc:creator>
  <cp:lastModifiedBy>ORudenko</cp:lastModifiedBy>
  <cp:revision>248</cp:revision>
  <dcterms:created xsi:type="dcterms:W3CDTF">2019-06-17T04:49:18Z</dcterms:created>
  <dcterms:modified xsi:type="dcterms:W3CDTF">2022-12-22T02:34:50Z</dcterms:modified>
</cp:coreProperties>
</file>